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17"/>
  </p:notesMasterIdLst>
  <p:handoutMasterIdLst>
    <p:handoutMasterId r:id="rId18"/>
  </p:handoutMasterIdLst>
  <p:sldIdLst>
    <p:sldId id="256" r:id="rId5"/>
    <p:sldId id="334" r:id="rId6"/>
    <p:sldId id="347" r:id="rId7"/>
    <p:sldId id="346" r:id="rId8"/>
    <p:sldId id="342" r:id="rId9"/>
    <p:sldId id="344" r:id="rId10"/>
    <p:sldId id="345" r:id="rId11"/>
    <p:sldId id="352" r:id="rId12"/>
    <p:sldId id="354" r:id="rId13"/>
    <p:sldId id="351" r:id="rId14"/>
    <p:sldId id="350" r:id="rId15"/>
    <p:sldId id="343" r:id="rId16"/>
  </p:sldIdLst>
  <p:sldSz cx="12192000" cy="6858000"/>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2D42B5-878E-44CE-8C32-DF4E56A0AB22}" v="16" dt="2025-06-16T19:37:55.70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7416" autoAdjust="0"/>
  </p:normalViewPr>
  <p:slideViewPr>
    <p:cSldViewPr snapToGrid="0">
      <p:cViewPr varScale="1">
        <p:scale>
          <a:sx n="55" d="100"/>
          <a:sy n="55" d="100"/>
        </p:scale>
        <p:origin x="1742"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1" d="100"/>
          <a:sy n="61" d="100"/>
        </p:scale>
        <p:origin x="3254"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e Panis" userId="73b6feb3-b083-46bf-a062-83a8739d9e4f" providerId="ADAL" clId="{6829B11C-4DEA-4EBD-8FDF-78782456A5A3}"/>
    <pc:docChg chg="undo custSel modSld">
      <pc:chgData name="Linde Panis" userId="73b6feb3-b083-46bf-a062-83a8739d9e4f" providerId="ADAL" clId="{6829B11C-4DEA-4EBD-8FDF-78782456A5A3}" dt="2025-05-13T17:03:31.032" v="1218" actId="20577"/>
      <pc:docMkLst>
        <pc:docMk/>
      </pc:docMkLst>
      <pc:sldChg chg="modSp mod modNotesTx">
        <pc:chgData name="Linde Panis" userId="73b6feb3-b083-46bf-a062-83a8739d9e4f" providerId="ADAL" clId="{6829B11C-4DEA-4EBD-8FDF-78782456A5A3}" dt="2025-05-13T17:01:21.382" v="983" actId="20577"/>
        <pc:sldMkLst>
          <pc:docMk/>
          <pc:sldMk cId="302340207" sldId="334"/>
        </pc:sldMkLst>
        <pc:spChg chg="mod">
          <ac:chgData name="Linde Panis" userId="73b6feb3-b083-46bf-a062-83a8739d9e4f" providerId="ADAL" clId="{6829B11C-4DEA-4EBD-8FDF-78782456A5A3}" dt="2025-05-13T17:00:46.600" v="910" actId="20577"/>
          <ac:spMkLst>
            <pc:docMk/>
            <pc:sldMk cId="302340207" sldId="334"/>
            <ac:spMk id="3" creationId="{3FF990B5-E2AB-4BAA-B94B-D43DF77069E6}"/>
          </ac:spMkLst>
        </pc:spChg>
      </pc:sldChg>
      <pc:sldChg chg="modSp mod modNotesTx">
        <pc:chgData name="Linde Panis" userId="73b6feb3-b083-46bf-a062-83a8739d9e4f" providerId="ADAL" clId="{6829B11C-4DEA-4EBD-8FDF-78782456A5A3}" dt="2025-05-13T17:02:30.484" v="1039" actId="14100"/>
        <pc:sldMkLst>
          <pc:docMk/>
          <pc:sldMk cId="3592588881" sldId="342"/>
        </pc:sldMkLst>
        <pc:spChg chg="mod">
          <ac:chgData name="Linde Panis" userId="73b6feb3-b083-46bf-a062-83a8739d9e4f" providerId="ADAL" clId="{6829B11C-4DEA-4EBD-8FDF-78782456A5A3}" dt="2025-05-13T17:02:30.484" v="1039" actId="14100"/>
          <ac:spMkLst>
            <pc:docMk/>
            <pc:sldMk cId="3592588881" sldId="342"/>
            <ac:spMk id="3" creationId="{3FF990B5-E2AB-4BAA-B94B-D43DF77069E6}"/>
          </ac:spMkLst>
        </pc:spChg>
      </pc:sldChg>
      <pc:sldChg chg="modSp mod modNotesTx">
        <pc:chgData name="Linde Panis" userId="73b6feb3-b083-46bf-a062-83a8739d9e4f" providerId="ADAL" clId="{6829B11C-4DEA-4EBD-8FDF-78782456A5A3}" dt="2025-05-13T17:03:31.032" v="1218" actId="20577"/>
        <pc:sldMkLst>
          <pc:docMk/>
          <pc:sldMk cId="4291623709" sldId="344"/>
        </pc:sldMkLst>
        <pc:spChg chg="mod">
          <ac:chgData name="Linde Panis" userId="73b6feb3-b083-46bf-a062-83a8739d9e4f" providerId="ADAL" clId="{6829B11C-4DEA-4EBD-8FDF-78782456A5A3}" dt="2025-05-13T16:55:10.239" v="837" actId="6549"/>
          <ac:spMkLst>
            <pc:docMk/>
            <pc:sldMk cId="4291623709" sldId="344"/>
            <ac:spMk id="2" creationId="{ECED1068-DDAB-47B9-8FFD-735D57EB22E7}"/>
          </ac:spMkLst>
        </pc:spChg>
        <pc:spChg chg="mod">
          <ac:chgData name="Linde Panis" userId="73b6feb3-b083-46bf-a062-83a8739d9e4f" providerId="ADAL" clId="{6829B11C-4DEA-4EBD-8FDF-78782456A5A3}" dt="2025-05-13T16:59:39.302" v="906" actId="255"/>
          <ac:spMkLst>
            <pc:docMk/>
            <pc:sldMk cId="4291623709" sldId="344"/>
            <ac:spMk id="3" creationId="{3FF990B5-E2AB-4BAA-B94B-D43DF77069E6}"/>
          </ac:spMkLst>
        </pc:spChg>
        <pc:spChg chg="mod">
          <ac:chgData name="Linde Panis" userId="73b6feb3-b083-46bf-a062-83a8739d9e4f" providerId="ADAL" clId="{6829B11C-4DEA-4EBD-8FDF-78782456A5A3}" dt="2025-05-13T16:56:32.794" v="863" actId="1076"/>
          <ac:spMkLst>
            <pc:docMk/>
            <pc:sldMk cId="4291623709" sldId="344"/>
            <ac:spMk id="5" creationId="{AD52078D-76A6-40FA-BC18-A4B495C1FC88}"/>
          </ac:spMkLst>
        </pc:spChg>
      </pc:sldChg>
      <pc:sldChg chg="modNotesTx">
        <pc:chgData name="Linde Panis" userId="73b6feb3-b083-46bf-a062-83a8739d9e4f" providerId="ADAL" clId="{6829B11C-4DEA-4EBD-8FDF-78782456A5A3}" dt="2025-05-13T16:50:18.546" v="506" actId="20577"/>
        <pc:sldMkLst>
          <pc:docMk/>
          <pc:sldMk cId="468840430" sldId="346"/>
        </pc:sldMkLst>
      </pc:sldChg>
      <pc:sldChg chg="modNotesTx">
        <pc:chgData name="Linde Panis" userId="73b6feb3-b083-46bf-a062-83a8739d9e4f" providerId="ADAL" clId="{6829B11C-4DEA-4EBD-8FDF-78782456A5A3}" dt="2025-05-13T16:47:39.893" v="274"/>
        <pc:sldMkLst>
          <pc:docMk/>
          <pc:sldMk cId="2995502688" sldId="347"/>
        </pc:sldMkLst>
      </pc:sldChg>
    </pc:docChg>
  </pc:docChgLst>
  <pc:docChgLst>
    <pc:chgData name="Linde Panis" userId="73b6feb3-b083-46bf-a062-83a8739d9e4f" providerId="ADAL" clId="{DD2D42B5-878E-44CE-8C32-DF4E56A0AB22}"/>
    <pc:docChg chg="undo redo custSel addSld delSld modSld sldOrd">
      <pc:chgData name="Linde Panis" userId="73b6feb3-b083-46bf-a062-83a8739d9e4f" providerId="ADAL" clId="{DD2D42B5-878E-44CE-8C32-DF4E56A0AB22}" dt="2025-06-16T19:40:03.314" v="1380" actId="6549"/>
      <pc:docMkLst>
        <pc:docMk/>
      </pc:docMkLst>
      <pc:sldChg chg="modSp mod">
        <pc:chgData name="Linde Panis" userId="73b6feb3-b083-46bf-a062-83a8739d9e4f" providerId="ADAL" clId="{DD2D42B5-878E-44CE-8C32-DF4E56A0AB22}" dt="2025-06-16T18:55:19.305" v="179" actId="1076"/>
        <pc:sldMkLst>
          <pc:docMk/>
          <pc:sldMk cId="2093977614" sldId="256"/>
        </pc:sldMkLst>
        <pc:spChg chg="mod">
          <ac:chgData name="Linde Panis" userId="73b6feb3-b083-46bf-a062-83a8739d9e4f" providerId="ADAL" clId="{DD2D42B5-878E-44CE-8C32-DF4E56A0AB22}" dt="2025-06-16T18:55:19.305" v="179" actId="1076"/>
          <ac:spMkLst>
            <pc:docMk/>
            <pc:sldMk cId="2093977614" sldId="256"/>
            <ac:spMk id="2" creationId="{00000000-0000-0000-0000-000000000000}"/>
          </ac:spMkLst>
        </pc:spChg>
        <pc:picChg chg="mod">
          <ac:chgData name="Linde Panis" userId="73b6feb3-b083-46bf-a062-83a8739d9e4f" providerId="ADAL" clId="{DD2D42B5-878E-44CE-8C32-DF4E56A0AB22}" dt="2025-06-16T18:55:14.813" v="178" actId="1076"/>
          <ac:picMkLst>
            <pc:docMk/>
            <pc:sldMk cId="2093977614" sldId="256"/>
            <ac:picMk id="5122" creationId="{BAAF4291-65AB-F343-CCE4-8F32E3146F7C}"/>
          </ac:picMkLst>
        </pc:picChg>
      </pc:sldChg>
      <pc:sldChg chg="modSp mod">
        <pc:chgData name="Linde Panis" userId="73b6feb3-b083-46bf-a062-83a8739d9e4f" providerId="ADAL" clId="{DD2D42B5-878E-44CE-8C32-DF4E56A0AB22}" dt="2025-06-16T19:11:40.848" v="630" actId="20577"/>
        <pc:sldMkLst>
          <pc:docMk/>
          <pc:sldMk cId="302340207" sldId="334"/>
        </pc:sldMkLst>
        <pc:spChg chg="mod">
          <ac:chgData name="Linde Panis" userId="73b6feb3-b083-46bf-a062-83a8739d9e4f" providerId="ADAL" clId="{DD2D42B5-878E-44CE-8C32-DF4E56A0AB22}" dt="2025-06-16T19:11:40.848" v="630" actId="20577"/>
          <ac:spMkLst>
            <pc:docMk/>
            <pc:sldMk cId="302340207" sldId="334"/>
            <ac:spMk id="3" creationId="{3FF990B5-E2AB-4BAA-B94B-D43DF77069E6}"/>
          </ac:spMkLst>
        </pc:spChg>
      </pc:sldChg>
      <pc:sldChg chg="modSp mod modNotesTx">
        <pc:chgData name="Linde Panis" userId="73b6feb3-b083-46bf-a062-83a8739d9e4f" providerId="ADAL" clId="{DD2D42B5-878E-44CE-8C32-DF4E56A0AB22}" dt="2025-06-16T18:57:41.119" v="227" actId="1076"/>
        <pc:sldMkLst>
          <pc:docMk/>
          <pc:sldMk cId="3592588881" sldId="342"/>
        </pc:sldMkLst>
        <pc:spChg chg="mod">
          <ac:chgData name="Linde Panis" userId="73b6feb3-b083-46bf-a062-83a8739d9e4f" providerId="ADAL" clId="{DD2D42B5-878E-44CE-8C32-DF4E56A0AB22}" dt="2025-06-16T18:57:41.119" v="227" actId="1076"/>
          <ac:spMkLst>
            <pc:docMk/>
            <pc:sldMk cId="3592588881" sldId="342"/>
            <ac:spMk id="3" creationId="{3FF990B5-E2AB-4BAA-B94B-D43DF77069E6}"/>
          </ac:spMkLst>
        </pc:spChg>
      </pc:sldChg>
      <pc:sldChg chg="delSp modSp mod modNotesTx">
        <pc:chgData name="Linde Panis" userId="73b6feb3-b083-46bf-a062-83a8739d9e4f" providerId="ADAL" clId="{DD2D42B5-878E-44CE-8C32-DF4E56A0AB22}" dt="2025-06-16T19:31:20.010" v="1133" actId="5793"/>
        <pc:sldMkLst>
          <pc:docMk/>
          <pc:sldMk cId="3627099327" sldId="343"/>
        </pc:sldMkLst>
        <pc:spChg chg="mod">
          <ac:chgData name="Linde Panis" userId="73b6feb3-b083-46bf-a062-83a8739d9e4f" providerId="ADAL" clId="{DD2D42B5-878E-44CE-8C32-DF4E56A0AB22}" dt="2025-06-16T19:31:20.010" v="1133" actId="5793"/>
          <ac:spMkLst>
            <pc:docMk/>
            <pc:sldMk cId="3627099327" sldId="343"/>
            <ac:spMk id="3" creationId="{3FF990B5-E2AB-4BAA-B94B-D43DF77069E6}"/>
          </ac:spMkLst>
        </pc:spChg>
        <pc:picChg chg="del">
          <ac:chgData name="Linde Panis" userId="73b6feb3-b083-46bf-a062-83a8739d9e4f" providerId="ADAL" clId="{DD2D42B5-878E-44CE-8C32-DF4E56A0AB22}" dt="2025-06-16T19:27:17.434" v="1119" actId="478"/>
          <ac:picMkLst>
            <pc:docMk/>
            <pc:sldMk cId="3627099327" sldId="343"/>
            <ac:picMk id="4" creationId="{1D589DDF-C9C9-4BA5-96FD-91768BB15271}"/>
          </ac:picMkLst>
        </pc:picChg>
      </pc:sldChg>
      <pc:sldChg chg="addSp modSp mod modNotesTx">
        <pc:chgData name="Linde Panis" userId="73b6feb3-b083-46bf-a062-83a8739d9e4f" providerId="ADAL" clId="{DD2D42B5-878E-44CE-8C32-DF4E56A0AB22}" dt="2025-06-16T19:12:43.690" v="793" actId="20577"/>
        <pc:sldMkLst>
          <pc:docMk/>
          <pc:sldMk cId="4291623709" sldId="344"/>
        </pc:sldMkLst>
        <pc:spChg chg="mod">
          <ac:chgData name="Linde Panis" userId="73b6feb3-b083-46bf-a062-83a8739d9e4f" providerId="ADAL" clId="{DD2D42B5-878E-44CE-8C32-DF4E56A0AB22}" dt="2025-06-16T18:57:47.382" v="234" actId="1076"/>
          <ac:spMkLst>
            <pc:docMk/>
            <pc:sldMk cId="4291623709" sldId="344"/>
            <ac:spMk id="3" creationId="{3FF990B5-E2AB-4BAA-B94B-D43DF77069E6}"/>
          </ac:spMkLst>
        </pc:spChg>
        <pc:spChg chg="mod">
          <ac:chgData name="Linde Panis" userId="73b6feb3-b083-46bf-a062-83a8739d9e4f" providerId="ADAL" clId="{DD2D42B5-878E-44CE-8C32-DF4E56A0AB22}" dt="2025-06-16T18:57:48.353" v="235" actId="1076"/>
          <ac:spMkLst>
            <pc:docMk/>
            <pc:sldMk cId="4291623709" sldId="344"/>
            <ac:spMk id="5" creationId="{AD52078D-76A6-40FA-BC18-A4B495C1FC88}"/>
          </ac:spMkLst>
        </pc:spChg>
        <pc:picChg chg="add mod">
          <ac:chgData name="Linde Panis" userId="73b6feb3-b083-46bf-a062-83a8739d9e4f" providerId="ADAL" clId="{DD2D42B5-878E-44CE-8C32-DF4E56A0AB22}" dt="2025-06-16T19:12:19.567" v="679" actId="14100"/>
          <ac:picMkLst>
            <pc:docMk/>
            <pc:sldMk cId="4291623709" sldId="344"/>
            <ac:picMk id="7" creationId="{20A50B24-8CC3-B3F3-6AC8-04E632B14A24}"/>
          </ac:picMkLst>
        </pc:picChg>
      </pc:sldChg>
      <pc:sldChg chg="addSp delSp modSp mod ord modNotesTx">
        <pc:chgData name="Linde Panis" userId="73b6feb3-b083-46bf-a062-83a8739d9e4f" providerId="ADAL" clId="{DD2D42B5-878E-44CE-8C32-DF4E56A0AB22}" dt="2025-06-16T19:33:31.315" v="1134" actId="6549"/>
        <pc:sldMkLst>
          <pc:docMk/>
          <pc:sldMk cId="2153455195" sldId="345"/>
        </pc:sldMkLst>
        <pc:spChg chg="mod">
          <ac:chgData name="Linde Panis" userId="73b6feb3-b083-46bf-a062-83a8739d9e4f" providerId="ADAL" clId="{DD2D42B5-878E-44CE-8C32-DF4E56A0AB22}" dt="2025-06-16T19:12:07.097" v="676" actId="6549"/>
          <ac:spMkLst>
            <pc:docMk/>
            <pc:sldMk cId="2153455195" sldId="345"/>
            <ac:spMk id="2" creationId="{ECED1068-DDAB-47B9-8FFD-735D57EB22E7}"/>
          </ac:spMkLst>
        </pc:spChg>
        <pc:picChg chg="del">
          <ac:chgData name="Linde Panis" userId="73b6feb3-b083-46bf-a062-83a8739d9e4f" providerId="ADAL" clId="{DD2D42B5-878E-44CE-8C32-DF4E56A0AB22}" dt="2025-06-16T19:05:31.795" v="509" actId="478"/>
          <ac:picMkLst>
            <pc:docMk/>
            <pc:sldMk cId="2153455195" sldId="345"/>
            <ac:picMk id="4" creationId="{03AC7D51-C95F-45B1-85AA-B05C32F78536}"/>
          </ac:picMkLst>
        </pc:picChg>
        <pc:picChg chg="del">
          <ac:chgData name="Linde Panis" userId="73b6feb3-b083-46bf-a062-83a8739d9e4f" providerId="ADAL" clId="{DD2D42B5-878E-44CE-8C32-DF4E56A0AB22}" dt="2025-06-16T19:10:21.221" v="523" actId="478"/>
          <ac:picMkLst>
            <pc:docMk/>
            <pc:sldMk cId="2153455195" sldId="345"/>
            <ac:picMk id="5" creationId="{5EB9773F-955A-403E-8200-0F9013F914CA}"/>
          </ac:picMkLst>
        </pc:picChg>
        <pc:picChg chg="del">
          <ac:chgData name="Linde Panis" userId="73b6feb3-b083-46bf-a062-83a8739d9e4f" providerId="ADAL" clId="{DD2D42B5-878E-44CE-8C32-DF4E56A0AB22}" dt="2025-06-16T19:07:01.856" v="513" actId="478"/>
          <ac:picMkLst>
            <pc:docMk/>
            <pc:sldMk cId="2153455195" sldId="345"/>
            <ac:picMk id="7" creationId="{DBA86A00-1E85-4812-9C49-B13F82C364FF}"/>
          </ac:picMkLst>
        </pc:picChg>
        <pc:picChg chg="del">
          <ac:chgData name="Linde Panis" userId="73b6feb3-b083-46bf-a062-83a8739d9e4f" providerId="ADAL" clId="{DD2D42B5-878E-44CE-8C32-DF4E56A0AB22}" dt="2025-06-16T19:10:12.681" v="518" actId="478"/>
          <ac:picMkLst>
            <pc:docMk/>
            <pc:sldMk cId="2153455195" sldId="345"/>
            <ac:picMk id="8" creationId="{4B53B292-E9F6-4414-813D-06B911D1C6C7}"/>
          </ac:picMkLst>
        </pc:picChg>
        <pc:picChg chg="add mod">
          <ac:chgData name="Linde Panis" userId="73b6feb3-b083-46bf-a062-83a8739d9e4f" providerId="ADAL" clId="{DD2D42B5-878E-44CE-8C32-DF4E56A0AB22}" dt="2025-06-16T19:10:34.680" v="529" actId="1076"/>
          <ac:picMkLst>
            <pc:docMk/>
            <pc:sldMk cId="2153455195" sldId="345"/>
            <ac:picMk id="10" creationId="{F3B65D98-BA7D-FDD6-82D7-9A48C0236BA2}"/>
          </ac:picMkLst>
        </pc:picChg>
        <pc:picChg chg="add mod">
          <ac:chgData name="Linde Panis" userId="73b6feb3-b083-46bf-a062-83a8739d9e4f" providerId="ADAL" clId="{DD2D42B5-878E-44CE-8C32-DF4E56A0AB22}" dt="2025-06-16T19:12:11.847" v="678" actId="1076"/>
          <ac:picMkLst>
            <pc:docMk/>
            <pc:sldMk cId="2153455195" sldId="345"/>
            <ac:picMk id="12" creationId="{95818958-8CEC-A480-B99A-BFBB3427CE38}"/>
          </ac:picMkLst>
        </pc:picChg>
        <pc:picChg chg="add mod">
          <ac:chgData name="Linde Panis" userId="73b6feb3-b083-46bf-a062-83a8739d9e4f" providerId="ADAL" clId="{DD2D42B5-878E-44CE-8C32-DF4E56A0AB22}" dt="2025-06-16T19:12:09.515" v="677" actId="1076"/>
          <ac:picMkLst>
            <pc:docMk/>
            <pc:sldMk cId="2153455195" sldId="345"/>
            <ac:picMk id="14" creationId="{6C262AA9-53C4-0E3A-DEF0-C72B83077F39}"/>
          </ac:picMkLst>
        </pc:picChg>
        <pc:picChg chg="add mod">
          <ac:chgData name="Linde Panis" userId="73b6feb3-b083-46bf-a062-83a8739d9e4f" providerId="ADAL" clId="{DD2D42B5-878E-44CE-8C32-DF4E56A0AB22}" dt="2025-06-16T19:14:32.868" v="806" actId="1076"/>
          <ac:picMkLst>
            <pc:docMk/>
            <pc:sldMk cId="2153455195" sldId="345"/>
            <ac:picMk id="16" creationId="{A6E6F737-4389-0C81-5CBD-51673FA49362}"/>
          </ac:picMkLst>
        </pc:picChg>
      </pc:sldChg>
      <pc:sldChg chg="modNotesTx">
        <pc:chgData name="Linde Panis" userId="73b6feb3-b083-46bf-a062-83a8739d9e4f" providerId="ADAL" clId="{DD2D42B5-878E-44CE-8C32-DF4E56A0AB22}" dt="2025-06-16T18:39:13.863" v="68" actId="20577"/>
        <pc:sldMkLst>
          <pc:docMk/>
          <pc:sldMk cId="468840430" sldId="346"/>
        </pc:sldMkLst>
      </pc:sldChg>
      <pc:sldChg chg="delSp modSp mod modNotesTx">
        <pc:chgData name="Linde Panis" userId="73b6feb3-b083-46bf-a062-83a8739d9e4f" providerId="ADAL" clId="{DD2D42B5-878E-44CE-8C32-DF4E56A0AB22}" dt="2025-06-16T19:40:03.314" v="1380" actId="6549"/>
        <pc:sldMkLst>
          <pc:docMk/>
          <pc:sldMk cId="1993781149" sldId="350"/>
        </pc:sldMkLst>
        <pc:spChg chg="mod">
          <ac:chgData name="Linde Panis" userId="73b6feb3-b083-46bf-a062-83a8739d9e4f" providerId="ADAL" clId="{DD2D42B5-878E-44CE-8C32-DF4E56A0AB22}" dt="2025-06-16T19:23:01.245" v="1025" actId="1076"/>
          <ac:spMkLst>
            <pc:docMk/>
            <pc:sldMk cId="1993781149" sldId="350"/>
            <ac:spMk id="3" creationId="{3FF990B5-E2AB-4BAA-B94B-D43DF77069E6}"/>
          </ac:spMkLst>
        </pc:spChg>
        <pc:picChg chg="del">
          <ac:chgData name="Linde Panis" userId="73b6feb3-b083-46bf-a062-83a8739d9e4f" providerId="ADAL" clId="{DD2D42B5-878E-44CE-8C32-DF4E56A0AB22}" dt="2025-06-16T19:21:33.708" v="1007" actId="478"/>
          <ac:picMkLst>
            <pc:docMk/>
            <pc:sldMk cId="1993781149" sldId="350"/>
            <ac:picMk id="2" creationId="{DA32AB29-4C8B-4604-A516-3818CA67519E}"/>
          </ac:picMkLst>
        </pc:picChg>
      </pc:sldChg>
      <pc:sldChg chg="modNotesTx">
        <pc:chgData name="Linde Panis" userId="73b6feb3-b083-46bf-a062-83a8739d9e4f" providerId="ADAL" clId="{DD2D42B5-878E-44CE-8C32-DF4E56A0AB22}" dt="2025-06-16T19:39:53.463" v="1379" actId="20577"/>
        <pc:sldMkLst>
          <pc:docMk/>
          <pc:sldMk cId="1873621196" sldId="351"/>
        </pc:sldMkLst>
      </pc:sldChg>
      <pc:sldChg chg="addSp delSp modSp add mod ord delAnim modNotesTx">
        <pc:chgData name="Linde Panis" userId="73b6feb3-b083-46bf-a062-83a8739d9e4f" providerId="ADAL" clId="{DD2D42B5-878E-44CE-8C32-DF4E56A0AB22}" dt="2025-06-16T19:38:27.185" v="1213" actId="20577"/>
        <pc:sldMkLst>
          <pc:docMk/>
          <pc:sldMk cId="3657833262" sldId="352"/>
        </pc:sldMkLst>
        <pc:spChg chg="mod">
          <ac:chgData name="Linde Panis" userId="73b6feb3-b083-46bf-a062-83a8739d9e4f" providerId="ADAL" clId="{DD2D42B5-878E-44CE-8C32-DF4E56A0AB22}" dt="2025-06-16T18:57:26.953" v="211" actId="20577"/>
          <ac:spMkLst>
            <pc:docMk/>
            <pc:sldMk cId="3657833262" sldId="352"/>
            <ac:spMk id="3" creationId="{B6F52A3C-2349-6782-3DF0-D6F13526C8E5}"/>
          </ac:spMkLst>
        </pc:spChg>
        <pc:spChg chg="del mod">
          <ac:chgData name="Linde Panis" userId="73b6feb3-b083-46bf-a062-83a8739d9e4f" providerId="ADAL" clId="{DD2D42B5-878E-44CE-8C32-DF4E56A0AB22}" dt="2025-06-16T18:54:40.041" v="172" actId="478"/>
          <ac:spMkLst>
            <pc:docMk/>
            <pc:sldMk cId="3657833262" sldId="352"/>
            <ac:spMk id="5" creationId="{852944BD-CD9B-0424-CCF7-52CBD0EFCF78}"/>
          </ac:spMkLst>
        </pc:spChg>
        <pc:picChg chg="add mod">
          <ac:chgData name="Linde Panis" userId="73b6feb3-b083-46bf-a062-83a8739d9e4f" providerId="ADAL" clId="{DD2D42B5-878E-44CE-8C32-DF4E56A0AB22}" dt="2025-06-16T18:57:55.030" v="238" actId="14100"/>
          <ac:picMkLst>
            <pc:docMk/>
            <pc:sldMk cId="3657833262" sldId="352"/>
            <ac:picMk id="7" creationId="{6CE001B1-D6A1-1F35-0B55-350A09220F1F}"/>
          </ac:picMkLst>
        </pc:picChg>
      </pc:sldChg>
      <pc:sldChg chg="add del ord modNotesTx">
        <pc:chgData name="Linde Panis" userId="73b6feb3-b083-46bf-a062-83a8739d9e4f" providerId="ADAL" clId="{DD2D42B5-878E-44CE-8C32-DF4E56A0AB22}" dt="2025-06-16T19:38:18.004" v="1212" actId="47"/>
        <pc:sldMkLst>
          <pc:docMk/>
          <pc:sldMk cId="1835048197" sldId="353"/>
        </pc:sldMkLst>
      </pc:sldChg>
      <pc:sldChg chg="modSp add mod modNotesTx">
        <pc:chgData name="Linde Panis" userId="73b6feb3-b083-46bf-a062-83a8739d9e4f" providerId="ADAL" clId="{DD2D42B5-878E-44CE-8C32-DF4E56A0AB22}" dt="2025-06-16T19:37:58.105" v="1211" actId="20577"/>
        <pc:sldMkLst>
          <pc:docMk/>
          <pc:sldMk cId="3055602544" sldId="354"/>
        </pc:sldMkLst>
        <pc:spChg chg="mod">
          <ac:chgData name="Linde Panis" userId="73b6feb3-b083-46bf-a062-83a8739d9e4f" providerId="ADAL" clId="{DD2D42B5-878E-44CE-8C32-DF4E56A0AB22}" dt="2025-06-16T19:17:17.855" v="957" actId="20577"/>
          <ac:spMkLst>
            <pc:docMk/>
            <pc:sldMk cId="3055602544" sldId="354"/>
            <ac:spMk id="3" creationId="{3FF990B5-E2AB-4BAA-B94B-D43DF77069E6}"/>
          </ac:spMkLst>
        </pc:spChg>
        <pc:spChg chg="mod">
          <ac:chgData name="Linde Panis" userId="73b6feb3-b083-46bf-a062-83a8739d9e4f" providerId="ADAL" clId="{DD2D42B5-878E-44CE-8C32-DF4E56A0AB22}" dt="2025-06-16T19:15:22.684" v="823" actId="1076"/>
          <ac:spMkLst>
            <pc:docMk/>
            <pc:sldMk cId="3055602544" sldId="354"/>
            <ac:spMk id="5" creationId="{AD52078D-76A6-40FA-BC18-A4B495C1FC8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50443" y="0"/>
            <a:ext cx="2945659" cy="495427"/>
          </a:xfrm>
          <a:prstGeom prst="rect">
            <a:avLst/>
          </a:prstGeom>
        </p:spPr>
        <p:txBody>
          <a:bodyPr vert="horz" lIns="91440" tIns="45720" rIns="91440" bIns="45720" rtlCol="0"/>
          <a:lstStyle>
            <a:lvl1pPr algn="r">
              <a:defRPr sz="1200"/>
            </a:lvl1pPr>
          </a:lstStyle>
          <a:p>
            <a:fld id="{C65FA2CB-950B-4BAC-977D-284B42C4CC05}" type="datetimeFigureOut">
              <a:rPr lang="nl-BE" smtClean="0"/>
              <a:pPr/>
              <a:t>16/06/2025</a:t>
            </a:fld>
            <a:endParaRPr lang="nl-BE"/>
          </a:p>
        </p:txBody>
      </p:sp>
      <p:sp>
        <p:nvSpPr>
          <p:cNvPr id="4" name="Tijdelijke aanduiding voor voettekst 3"/>
          <p:cNvSpPr>
            <a:spLocks noGrp="1"/>
          </p:cNvSpPr>
          <p:nvPr>
            <p:ph type="ftr" sz="quarter" idx="2"/>
          </p:nvPr>
        </p:nvSpPr>
        <p:spPr>
          <a:xfrm>
            <a:off x="0" y="9378824"/>
            <a:ext cx="2945659" cy="495426"/>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50443" y="9378824"/>
            <a:ext cx="2945659" cy="495426"/>
          </a:xfrm>
          <a:prstGeom prst="rect">
            <a:avLst/>
          </a:prstGeom>
        </p:spPr>
        <p:txBody>
          <a:bodyPr vert="horz" lIns="91440" tIns="45720" rIns="91440" bIns="45720" rtlCol="0" anchor="b"/>
          <a:lstStyle>
            <a:lvl1pPr algn="r">
              <a:defRPr sz="1200"/>
            </a:lvl1pPr>
          </a:lstStyle>
          <a:p>
            <a:fld id="{9AFD226F-8220-42FD-AA35-63DF53DC0678}" type="slidenum">
              <a:rPr lang="nl-BE" smtClean="0"/>
              <a:pPr/>
              <a:t>‹nr.›</a:t>
            </a:fld>
            <a:endParaRPr lang="nl-BE"/>
          </a:p>
        </p:txBody>
      </p:sp>
    </p:spTree>
    <p:extLst>
      <p:ext uri="{BB962C8B-B14F-4D97-AF65-F5344CB8AC3E}">
        <p14:creationId xmlns:p14="http://schemas.microsoft.com/office/powerpoint/2010/main" val="24707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4FECEB11-72AA-4033-BC97-AE5F04B5F0E8}" type="datetimeFigureOut">
              <a:rPr lang="nl-BE" smtClean="0"/>
              <a:pPr/>
              <a:t>16/06/2025</a:t>
            </a:fld>
            <a:endParaRPr lang="nl-BE"/>
          </a:p>
        </p:txBody>
      </p:sp>
      <p:sp>
        <p:nvSpPr>
          <p:cNvPr id="4" name="Tijdelijke aanduiding voor dia-afbeelding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08B91793-14FD-4D71-84C8-AFE4A939EFE7}" type="slidenum">
              <a:rPr lang="nl-BE" smtClean="0"/>
              <a:pPr/>
              <a:t>‹nr.›</a:t>
            </a:fld>
            <a:endParaRPr lang="nl-BE"/>
          </a:p>
        </p:txBody>
      </p:sp>
    </p:spTree>
    <p:extLst>
      <p:ext uri="{BB962C8B-B14F-4D97-AF65-F5344CB8AC3E}">
        <p14:creationId xmlns:p14="http://schemas.microsoft.com/office/powerpoint/2010/main" val="2856889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36563" y="1233488"/>
            <a:ext cx="5924550" cy="3333750"/>
          </a:xfrm>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1</a:t>
            </a:fld>
            <a:endParaRPr lang="nl-BE"/>
          </a:p>
        </p:txBody>
      </p:sp>
    </p:spTree>
    <p:extLst>
      <p:ext uri="{BB962C8B-B14F-4D97-AF65-F5344CB8AC3E}">
        <p14:creationId xmlns:p14="http://schemas.microsoft.com/office/powerpoint/2010/main" val="692957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sz="1200" b="0" i="0" kern="1200" dirty="0">
                <a:solidFill>
                  <a:schemeClr val="tx1"/>
                </a:solidFill>
                <a:effectLst/>
                <a:latin typeface="+mn-lt"/>
                <a:ea typeface="+mn-ea"/>
                <a:cs typeface="+mn-cs"/>
              </a:rPr>
              <a:t>Enkel in uitzonderlijke en uiterst dringende </a:t>
            </a:r>
            <a:r>
              <a:rPr lang="nl-BE" sz="1200" b="0" i="1" kern="1200" dirty="0">
                <a:solidFill>
                  <a:schemeClr val="tx1"/>
                </a:solidFill>
                <a:effectLst/>
                <a:latin typeface="+mn-lt"/>
                <a:ea typeface="+mn-ea"/>
                <a:cs typeface="+mn-cs"/>
              </a:rPr>
              <a:t>medische </a:t>
            </a:r>
            <a:r>
              <a:rPr lang="nl-BE" sz="1200" b="0" i="0" kern="1200" dirty="0">
                <a:solidFill>
                  <a:schemeClr val="tx1"/>
                </a:solidFill>
                <a:effectLst/>
                <a:latin typeface="+mn-lt"/>
                <a:ea typeface="+mn-ea"/>
                <a:cs typeface="+mn-cs"/>
              </a:rPr>
              <a:t>noodgevallen mag een elitesporter een retroactieve aanvraag (nadat hij/zij het geneesmiddel </a:t>
            </a:r>
            <a:r>
              <a:rPr lang="nl-BE" sz="1200" b="0" i="1" kern="1200" dirty="0">
                <a:solidFill>
                  <a:schemeClr val="tx1"/>
                </a:solidFill>
                <a:effectLst/>
                <a:latin typeface="+mn-lt"/>
                <a:ea typeface="+mn-ea"/>
                <a:cs typeface="+mn-cs"/>
              </a:rPr>
              <a:t>al nam</a:t>
            </a:r>
            <a:r>
              <a:rPr lang="nl-BE" sz="1200" b="0" i="0" kern="1200" dirty="0">
                <a:solidFill>
                  <a:schemeClr val="tx1"/>
                </a:solidFill>
                <a:effectLst/>
                <a:latin typeface="+mn-lt"/>
                <a:ea typeface="+mn-ea"/>
                <a:cs typeface="+mn-cs"/>
              </a:rPr>
              <a:t> of toegediend kreeg) indienen.</a:t>
            </a:r>
          </a:p>
          <a:p>
            <a:endParaRPr lang="nl-BE" sz="1200" b="0" i="0" kern="1200" dirty="0">
              <a:solidFill>
                <a:schemeClr val="tx1"/>
              </a:solidFill>
              <a:effectLst/>
              <a:latin typeface="+mn-lt"/>
              <a:ea typeface="+mn-ea"/>
              <a:cs typeface="+mn-cs"/>
            </a:endParaRPr>
          </a:p>
          <a:p>
            <a:r>
              <a:rPr lang="nl-BE" sz="1200" b="0" i="0" kern="1200" dirty="0">
                <a:solidFill>
                  <a:schemeClr val="tx1"/>
                </a:solidFill>
                <a:effectLst/>
                <a:latin typeface="+mn-lt"/>
                <a:ea typeface="+mn-ea"/>
                <a:cs typeface="+mn-cs"/>
              </a:rPr>
              <a:t>Grote kans : 1</a:t>
            </a:r>
            <a:r>
              <a:rPr lang="nl-BE" sz="1200" b="0" i="0" kern="1200" baseline="30000" dirty="0">
                <a:solidFill>
                  <a:schemeClr val="tx1"/>
                </a:solidFill>
                <a:effectLst/>
                <a:latin typeface="+mn-lt"/>
                <a:ea typeface="+mn-ea"/>
                <a:cs typeface="+mn-cs"/>
              </a:rPr>
              <a:t>ste</a:t>
            </a:r>
            <a:r>
              <a:rPr lang="nl-BE" sz="1200" b="0" i="0" kern="1200" dirty="0">
                <a:solidFill>
                  <a:schemeClr val="tx1"/>
                </a:solidFill>
                <a:effectLst/>
                <a:latin typeface="+mn-lt"/>
                <a:ea typeface="+mn-ea"/>
                <a:cs typeface="+mn-cs"/>
              </a:rPr>
              <a:t> nationale, zeker bekerfinale…</a:t>
            </a:r>
          </a:p>
          <a:p>
            <a:endParaRPr lang="nl-BE"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b="0" i="0" kern="1200" dirty="0">
                <a:solidFill>
                  <a:schemeClr val="tx1"/>
                </a:solidFill>
                <a:effectLst/>
                <a:latin typeface="+mn-lt"/>
                <a:ea typeface="+mn-ea"/>
                <a:cs typeface="+mn-cs"/>
              </a:rPr>
              <a:t>Een retroactieve aanvraag kan enkel voor geneesmiddelen waarvan je het gebruik bij de dopingcontrole hebt vermeld (en genoteerd op je dopingcontroleformulier). Wanneer een verboden stof in je urine wordt aangetroffen terwijl je niets hebt opgegeven tijdens de dopingcontrole, zal GEEN retroactieve toestemming verleend word</a:t>
            </a:r>
            <a:endParaRPr lang="nl-BE" dirty="0"/>
          </a:p>
          <a:p>
            <a:r>
              <a:rPr lang="nl-BE" sz="1200" b="0" i="0" kern="1200" dirty="0">
                <a:solidFill>
                  <a:schemeClr val="tx1"/>
                </a:solidFill>
                <a:effectLst/>
                <a:latin typeface="+mn-lt"/>
                <a:ea typeface="+mn-ea"/>
                <a:cs typeface="+mn-cs"/>
              </a:rPr>
              <a:t>Een weigering na een retroactieve aanvraag geeft aanleiding tot een disciplinair dossier.</a:t>
            </a:r>
            <a:br>
              <a:rPr lang="nl-BE" dirty="0"/>
            </a:br>
            <a:r>
              <a:rPr lang="nl-BE" sz="1200" b="0" i="0" kern="1200" dirty="0">
                <a:solidFill>
                  <a:schemeClr val="tx1"/>
                </a:solidFill>
                <a:effectLst/>
                <a:latin typeface="+mn-lt"/>
                <a:ea typeface="+mn-ea"/>
                <a:cs typeface="+mn-cs"/>
              </a:rPr>
              <a:t>Als de behandelende arts geneesmiddelen met verboden stoffen alleen maar voorschrijft als er geen andere therapeutische alternatieven zijn en dit geneesmiddel absoluut nodig is voor de gezondheid,  zal dit probleem zich in principe niet stellen. Indien er wel een alternatief is dat niet op de dopinglijst staat, dan is de kans groot dat je geen toestemming krijgt.</a:t>
            </a:r>
          </a:p>
          <a:p>
            <a:endParaRPr lang="nl-BE" sz="1200" b="0" i="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10</a:t>
            </a:fld>
            <a:endParaRPr lang="nl-BE"/>
          </a:p>
        </p:txBody>
      </p:sp>
    </p:spTree>
    <p:extLst>
      <p:ext uri="{BB962C8B-B14F-4D97-AF65-F5344CB8AC3E}">
        <p14:creationId xmlns:p14="http://schemas.microsoft.com/office/powerpoint/2010/main" val="3596086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BE" sz="2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BE" sz="2000" dirty="0"/>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11</a:t>
            </a:fld>
            <a:endParaRPr lang="nl-BE"/>
          </a:p>
        </p:txBody>
      </p:sp>
    </p:spTree>
    <p:extLst>
      <p:ext uri="{BB962C8B-B14F-4D97-AF65-F5344CB8AC3E}">
        <p14:creationId xmlns:p14="http://schemas.microsoft.com/office/powerpoint/2010/main" val="10995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Geneesmiddel in buitenland met dezelfde naam, kan toch andere stoffen bevatten en dus wel positieve test opleveren.</a:t>
            </a:r>
          </a:p>
          <a:p>
            <a:endParaRPr lang="nl-BE" dirty="0"/>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t>Je hebt supplementen die weinig risico vormen, maar ook die</a:t>
            </a:r>
            <a:r>
              <a:rPr lang="nl-BE" sz="1200" b="0" i="0" kern="1200" dirty="0">
                <a:solidFill>
                  <a:schemeClr val="tx1"/>
                </a:solidFill>
                <a:effectLst/>
                <a:latin typeface="+mn-lt"/>
                <a:ea typeface="+mn-ea"/>
                <a:cs typeface="+mn-cs"/>
              </a:rPr>
              <a:t> stoffen kunnen bevatten die een gevaar betekenen voor de gezondheid.</a:t>
            </a:r>
            <a:r>
              <a:rPr lang="nl-BE" sz="1200" kern="1200" dirty="0">
                <a:solidFill>
                  <a:schemeClr val="tx1"/>
                </a:solidFill>
                <a:effectLst/>
                <a:latin typeface="+mn-lt"/>
                <a:ea typeface="+mn-ea"/>
                <a:cs typeface="+mn-cs"/>
              </a:rPr>
              <a:t> In sommige gevallen en voor bepaalde categorieën van sporters - kinderen bijvoorbeeld - kunnen supplementen zelfs schadelijk zijn. </a:t>
            </a:r>
            <a:r>
              <a:rPr lang="nl-BE" sz="1200" b="0" i="0" kern="1200" dirty="0">
                <a:solidFill>
                  <a:schemeClr val="tx1"/>
                </a:solidFill>
                <a:effectLst/>
                <a:latin typeface="+mn-lt"/>
                <a:ea typeface="+mn-ea"/>
                <a:cs typeface="+mn-cs"/>
              </a:rPr>
              <a:t> Neem ze nooit zonder advies van je (sport)arts. Bijkomend </a:t>
            </a:r>
            <a:r>
              <a:rPr lang="nl-BE" dirty="0"/>
              <a:t>probleem is dat op de verpakking niet altijd staat wat er werkelijk in zit (zeker via internet). </a:t>
            </a:r>
            <a:r>
              <a:rPr lang="nl-BE" sz="1200" b="0" i="0" kern="1200" dirty="0">
                <a:solidFill>
                  <a:schemeClr val="tx1"/>
                </a:solidFill>
                <a:effectLst/>
                <a:latin typeface="+mn-lt"/>
                <a:ea typeface="+mn-ea"/>
                <a:cs typeface="+mn-cs"/>
              </a:rPr>
              <a:t> Zo kan je positief testen zonder dat je het zelf weet!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t>Zorg dat ze een certificaat hebben van een controlerende instantie/lab.</a:t>
            </a:r>
          </a:p>
          <a:p>
            <a:r>
              <a:rPr lang="nl-BE" sz="1200" kern="1200" dirty="0">
                <a:solidFill>
                  <a:schemeClr val="tx1"/>
                </a:solidFill>
                <a:effectLst/>
                <a:latin typeface="+mn-lt"/>
                <a:ea typeface="+mn-ea"/>
                <a:cs typeface="+mn-cs"/>
              </a:rPr>
              <a:t>(https://www.dopingautoriteit.nl/nzvt/database) . </a:t>
            </a:r>
          </a:p>
          <a:p>
            <a:r>
              <a:rPr lang="nl-BE" sz="1200" b="0" i="0" kern="1200" dirty="0">
                <a:solidFill>
                  <a:schemeClr val="tx1"/>
                </a:solidFill>
                <a:effectLst/>
                <a:latin typeface="+mn-lt"/>
                <a:ea typeface="+mn-ea"/>
                <a:cs typeface="+mn-cs"/>
              </a:rPr>
              <a:t>Het Nederlands Zekerheidssysteem Voedingssupplementen Topsport (</a:t>
            </a:r>
            <a:r>
              <a:rPr lang="nl-BE" sz="1200" b="1" i="0" kern="1200" dirty="0">
                <a:solidFill>
                  <a:schemeClr val="tx1"/>
                </a:solidFill>
                <a:effectLst/>
                <a:latin typeface="+mn-lt"/>
                <a:ea typeface="+mn-ea"/>
                <a:cs typeface="+mn-cs"/>
              </a:rPr>
              <a:t>NZVT</a:t>
            </a:r>
            <a:r>
              <a:rPr lang="nl-BE" sz="1200" b="0" i="0" kern="1200" dirty="0">
                <a:solidFill>
                  <a:schemeClr val="tx1"/>
                </a:solidFill>
                <a:effectLst/>
                <a:latin typeface="+mn-lt"/>
                <a:ea typeface="+mn-ea"/>
                <a:cs typeface="+mn-cs"/>
              </a:rPr>
              <a:t>).  Het systeem biedt fabrikanten van voedingssupplementen de mogelijkheid om tegen betaling hun supplementen te laten controleren. Deze controle gebeurt per batch. Een batch is een partij voedingssupplementen die in een keer is gemaakt. De verpakkingen uit deze partij krijgen allemaal hetzelfde batchnummer. Deze vind je op het etiket, vaak dicht bij de houdbaarheidsdatum (THT-datum)</a:t>
            </a:r>
          </a:p>
          <a:p>
            <a:r>
              <a:rPr lang="nl-BE" sz="1200" b="0" i="0" kern="1200" dirty="0">
                <a:solidFill>
                  <a:schemeClr val="tx1"/>
                </a:solidFill>
                <a:effectLst/>
                <a:latin typeface="+mn-lt"/>
                <a:ea typeface="+mn-ea"/>
                <a:cs typeface="+mn-cs"/>
              </a:rPr>
              <a:t>De ‘schoon bevonden’ product-batchcombinaties zetten we in de NVZT-lijst. De topsporters kunnen deze NZVT-lijst raadplegen via deze website en de Dopingwaaier App. Zo weten ze precies welke batch van welke voedingssupplementen zijn gecontroleerd. We raden aan dat de topsporters alleen deze voedingssupplementen gebruiken. Daarmee kunnen ze het risico op het ontstaan van een positieve dopingtest door het gebruik van voedingssupplementen maximaal minimaliseren., maar verantwoordelijkheid blijft bij de sporter.</a:t>
            </a:r>
          </a:p>
          <a:p>
            <a:endParaRPr lang="nl-BE" sz="1200" kern="1200" dirty="0">
              <a:solidFill>
                <a:schemeClr val="tx1"/>
              </a:solidFill>
              <a:effectLst/>
              <a:latin typeface="+mn-lt"/>
              <a:ea typeface="+mn-ea"/>
              <a:cs typeface="+mn-cs"/>
            </a:endParaRPr>
          </a:p>
          <a:p>
            <a:endParaRPr lang="nl-BE"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Kinderen die sporten drinken doorgaans beter water dan gesuikerde sportdrankjes. Heel veel kinderen consumeren zoal veel suiker. Bovendien sporten ze zelden zo lang of zo intensief dat sportdrankjes het verschil zouden kunnen maken. Een sportdrankje tijdens of na het sporten in uitzonderlijk warm weer kan geen kwaad, maar water moet de norm omdat: </a:t>
            </a:r>
          </a:p>
          <a:p>
            <a:pPr lvl="0"/>
            <a:r>
              <a:rPr lang="nl-BE" sz="1200" kern="1200" dirty="0">
                <a:solidFill>
                  <a:schemeClr val="tx1"/>
                </a:solidFill>
                <a:effectLst/>
                <a:latin typeface="+mn-lt"/>
                <a:ea typeface="+mn-ea"/>
                <a:cs typeface="+mn-cs"/>
              </a:rPr>
              <a:t>de suiker in sportdranken het tandglazuur aantast (ook dat van volwassenen trouwens),</a:t>
            </a:r>
          </a:p>
          <a:p>
            <a:pPr lvl="0"/>
            <a:r>
              <a:rPr lang="nl-BE" sz="1200" kern="1200" dirty="0">
                <a:solidFill>
                  <a:schemeClr val="tx1"/>
                </a:solidFill>
                <a:effectLst/>
                <a:latin typeface="+mn-lt"/>
                <a:ea typeface="+mn-ea"/>
                <a:cs typeface="+mn-cs"/>
              </a:rPr>
              <a:t>sportdrankjes veel duurder,</a:t>
            </a:r>
          </a:p>
          <a:p>
            <a:pPr lvl="0"/>
            <a:r>
              <a:rPr lang="nl-BE" sz="1200" kern="1200" dirty="0">
                <a:solidFill>
                  <a:schemeClr val="tx1"/>
                </a:solidFill>
                <a:effectLst/>
                <a:latin typeface="+mn-lt"/>
                <a:ea typeface="+mn-ea"/>
                <a:cs typeface="+mn-cs"/>
              </a:rPr>
              <a:t>sportdrankjes een opstapje kunnen zijn naar </a:t>
            </a:r>
            <a:r>
              <a:rPr lang="nl-BE" sz="1200" kern="1200" dirty="0" err="1">
                <a:solidFill>
                  <a:schemeClr val="tx1"/>
                </a:solidFill>
                <a:effectLst/>
                <a:latin typeface="+mn-lt"/>
                <a:ea typeface="+mn-ea"/>
                <a:cs typeface="+mn-cs"/>
              </a:rPr>
              <a:t>energiedranken</a:t>
            </a:r>
            <a:r>
              <a:rPr lang="nl-BE" sz="1200" kern="1200" dirty="0">
                <a:solidFill>
                  <a:schemeClr val="tx1"/>
                </a:solidFill>
                <a:effectLst/>
                <a:latin typeface="+mn-lt"/>
                <a:ea typeface="+mn-ea"/>
                <a:cs typeface="+mn-cs"/>
              </a:rPr>
              <a:t>, die door de combinatie van een nog hoger suikergehalte met cafeïne niet alleen verslavend kunnen zijn maar ook gevaarlijk voor het hart van kinderen en tieners.</a:t>
            </a:r>
          </a:p>
          <a:p>
            <a:endParaRPr lang="nl-BE" sz="1200" b="0" i="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12</a:t>
            </a:fld>
            <a:endParaRPr lang="nl-BE"/>
          </a:p>
        </p:txBody>
      </p:sp>
    </p:spTree>
    <p:extLst>
      <p:ext uri="{BB962C8B-B14F-4D97-AF65-F5344CB8AC3E}">
        <p14:creationId xmlns:p14="http://schemas.microsoft.com/office/powerpoint/2010/main" val="785335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sz="1100" dirty="0"/>
              <a:t>Inbreuk = kan op verschillende manieren, ook als je zelf geen sporter bent, kan je gestraft worden. Er zijn 11 officiële dopingpraktijken </a:t>
            </a:r>
            <a:r>
              <a:rPr lang="nl-BE" sz="1100" dirty="0">
                <a:sym typeface="Wingdings" panose="05000000000000000000" pitchFamily="2" charset="2"/>
              </a:rPr>
              <a:t> </a:t>
            </a:r>
            <a:r>
              <a:rPr lang="nl-BE" sz="1100" dirty="0"/>
              <a:t>niet allemaal bespreken, je vindt alle info op website NADO Vlaanderen.</a:t>
            </a:r>
          </a:p>
          <a:p>
            <a:endParaRPr lang="nl-BE" sz="1100" dirty="0"/>
          </a:p>
          <a:p>
            <a:r>
              <a:rPr lang="nl-BE" sz="1100" b="1" u="sng" dirty="0"/>
              <a:t>Het gebruik (of poging tot) van een verboden stof of methode </a:t>
            </a:r>
          </a:p>
          <a:p>
            <a:endParaRPr lang="nl-BE" sz="1100"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nl-BE" sz="1100" dirty="0" err="1"/>
              <a:t>Vb</a:t>
            </a:r>
            <a:r>
              <a:rPr lang="nl-BE" sz="1100" dirty="0"/>
              <a:t> methode : ozontherapie.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sz="1100" dirty="0"/>
              <a:t>WADA lijst met verboden middelen, staat op VHV website, wordt jaarlijks aangepast, maar is moeilijk leesbaar </a:t>
            </a:r>
            <a:r>
              <a:rPr lang="nl-BE" sz="1100" dirty="0">
                <a:sym typeface="Wingdings" panose="05000000000000000000" pitchFamily="2" charset="2"/>
              </a:rPr>
              <a:t> zie dopingvrij.vlaanderen.be</a:t>
            </a:r>
            <a:endParaRPr lang="nl-BE" sz="1100" dirty="0"/>
          </a:p>
          <a:p>
            <a:endParaRPr lang="nl-BE" sz="1100" dirty="0"/>
          </a:p>
          <a:p>
            <a:r>
              <a:rPr lang="nl-BE" sz="1100" dirty="0"/>
              <a:t>Ook onbewust gebruik van verboden stoffen, bv gecontamineerd </a:t>
            </a:r>
            <a:r>
              <a:rPr lang="nl-BE" sz="1100" dirty="0" err="1"/>
              <a:t>voedingssuplement</a:t>
            </a:r>
            <a:r>
              <a:rPr lang="nl-BE" sz="1100" dirty="0"/>
              <a:t>. = strafbaar. Ook opletten met  bv medicatie die je van dokter hebt voorgeschreven krijgt, steeds vermelden en checken.</a:t>
            </a:r>
          </a:p>
          <a:p>
            <a:endParaRPr lang="nl-BE" sz="1100" dirty="0"/>
          </a:p>
          <a:p>
            <a:r>
              <a:rPr lang="nl-BE" sz="1100" dirty="0"/>
              <a:t>Cannabis </a:t>
            </a:r>
            <a:r>
              <a:rPr lang="nl-BE" sz="1100" dirty="0">
                <a:sym typeface="Wingdings" panose="05000000000000000000" pitchFamily="2" charset="2"/>
              </a:rPr>
              <a:t> indien nog sporen tijdens wedstrijd = probleem, bewijzen dat deze sporen niet te wijten zijn aan gebruik binnen wedstrijdverband</a:t>
            </a:r>
          </a:p>
          <a:p>
            <a:endParaRPr lang="nl-BE" sz="1100" dirty="0">
              <a:sym typeface="Wingdings" panose="05000000000000000000" pitchFamily="2" charset="2"/>
            </a:endParaRPr>
          </a:p>
          <a:p>
            <a:r>
              <a:rPr lang="nl-BE" sz="1100" dirty="0">
                <a:sym typeface="Wingdings" panose="05000000000000000000" pitchFamily="2" charset="2"/>
              </a:rPr>
              <a:t>TTN : toestemming therapeutische noodzaak  zie verder in de presentatie</a:t>
            </a:r>
          </a:p>
          <a:p>
            <a:endParaRPr lang="nl-BE" sz="1100" dirty="0">
              <a:sym typeface="Wingdings" panose="05000000000000000000" pitchFamily="2" charset="2"/>
            </a:endParaRPr>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2</a:t>
            </a:fld>
            <a:endParaRPr lang="nl-BE"/>
          </a:p>
        </p:txBody>
      </p:sp>
    </p:spTree>
    <p:extLst>
      <p:ext uri="{BB962C8B-B14F-4D97-AF65-F5344CB8AC3E}">
        <p14:creationId xmlns:p14="http://schemas.microsoft.com/office/powerpoint/2010/main" val="2394232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sz="1200" dirty="0">
                <a:sym typeface="Wingdings" panose="05000000000000000000" pitchFamily="2" charset="2"/>
              </a:rPr>
              <a:t>Bezit = zelfs als je niet van plan bent om te gebruiken en even bijgehouden hebt voor een vriend; Let op met wat je bestelt op internet. Wat als onschuldig verkocht wordt, kan in de praktijk verboden stoffen bevatten.</a:t>
            </a:r>
          </a:p>
          <a:p>
            <a:endParaRPr lang="nl-BE" sz="1200" dirty="0">
              <a:sym typeface="Wingdings" panose="05000000000000000000" pitchFamily="2" charset="2"/>
            </a:endParaRPr>
          </a:p>
          <a:p>
            <a:endParaRPr lang="nl-BE" sz="1200" dirty="0"/>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3</a:t>
            </a:fld>
            <a:endParaRPr lang="nl-BE"/>
          </a:p>
        </p:txBody>
      </p:sp>
    </p:spTree>
    <p:extLst>
      <p:ext uri="{BB962C8B-B14F-4D97-AF65-F5344CB8AC3E}">
        <p14:creationId xmlns:p14="http://schemas.microsoft.com/office/powerpoint/2010/main" val="396033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dirty="0"/>
              <a:t>Dus ook kinderen, in of buiten wedstrijdverband, op training,  ook al doe je niet aan wedstrijden maar bv recreatief of demonstratief evenement, maar in de praktijk gebeurt dat natuurlijk heel weinig. Spelers op nationaal niveau, selectiespelers… komen meer in aanmerking !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sym typeface="Wingdings" panose="05000000000000000000" pitchFamily="2" charset="2"/>
              </a:rPr>
              <a:t> Toch best wel al onze sporters informeren </a:t>
            </a:r>
            <a:endParaRPr lang="nl-B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4</a:t>
            </a:fld>
            <a:endParaRPr lang="nl-BE"/>
          </a:p>
        </p:txBody>
      </p:sp>
    </p:spTree>
    <p:extLst>
      <p:ext uri="{BB962C8B-B14F-4D97-AF65-F5344CB8AC3E}">
        <p14:creationId xmlns:p14="http://schemas.microsoft.com/office/powerpoint/2010/main" val="78463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VHV : info en link staan op website, maar er is bv ook een stuk in de VTS trainerscursussen…</a:t>
            </a:r>
          </a:p>
          <a:p>
            <a:endParaRPr lang="nl-BE" dirty="0"/>
          </a:p>
          <a:p>
            <a:r>
              <a:rPr lang="nl-BE" dirty="0"/>
              <a:t>Aanraden om link met dopinglijn op website te plaatsen of naar onze website </a:t>
            </a:r>
          </a:p>
          <a:p>
            <a:endParaRPr lang="nl-BE" dirty="0"/>
          </a:p>
          <a:p>
            <a:r>
              <a:rPr lang="nl-BE" dirty="0"/>
              <a:t>World antidoping agency</a:t>
            </a:r>
          </a:p>
          <a:p>
            <a:r>
              <a:rPr lang="nl-BE" dirty="0"/>
              <a:t>Hier vind je ook uitleg over doping, procedures… via het </a:t>
            </a:r>
            <a:r>
              <a:rPr lang="nl-BE" dirty="0" err="1"/>
              <a:t>ADeL</a:t>
            </a:r>
            <a:r>
              <a:rPr lang="nl-BE" dirty="0"/>
              <a:t> platform :</a:t>
            </a:r>
          </a:p>
          <a:p>
            <a:r>
              <a:rPr lang="nl-BE" dirty="0"/>
              <a:t>ADEL  = antidoping e-</a:t>
            </a:r>
            <a:r>
              <a:rPr lang="nl-BE" dirty="0" err="1"/>
              <a:t>learning</a:t>
            </a:r>
            <a:r>
              <a:rPr lang="nl-BE" dirty="0"/>
              <a:t> platform</a:t>
            </a:r>
          </a:p>
          <a:p>
            <a:pPr marL="171450" indent="-171450">
              <a:buFont typeface="Wingdings" panose="05000000000000000000" pitchFamily="2" charset="2"/>
              <a:buChar char="à"/>
            </a:pPr>
            <a:r>
              <a:rPr lang="nl-BE" dirty="0">
                <a:sym typeface="Wingdings" panose="05000000000000000000" pitchFamily="2" charset="2"/>
              </a:rPr>
              <a:t>Leerplatform met test</a:t>
            </a:r>
          </a:p>
          <a:p>
            <a:pPr marL="171450" indent="-171450">
              <a:buFont typeface="Wingdings" panose="05000000000000000000" pitchFamily="2" charset="2"/>
              <a:buChar char="à"/>
            </a:pPr>
            <a:r>
              <a:rPr lang="nl-BE" dirty="0">
                <a:sym typeface="Wingdings" panose="05000000000000000000" pitchFamily="2" charset="2"/>
              </a:rPr>
              <a:t>Test is verplicht voor selectiespelers die bv naar een officieel tornooi gaan</a:t>
            </a:r>
          </a:p>
          <a:p>
            <a:pPr marL="171450" indent="-171450">
              <a:buFont typeface="Wingdings" panose="05000000000000000000" pitchFamily="2" charset="2"/>
              <a:buChar char="à"/>
            </a:pPr>
            <a:r>
              <a:rPr lang="nl-BE" dirty="0">
                <a:sym typeface="Wingdings" panose="05000000000000000000" pitchFamily="2" charset="2"/>
              </a:rPr>
              <a:t>Is zeker interessant om eens door te nemen</a:t>
            </a:r>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5</a:t>
            </a:fld>
            <a:endParaRPr lang="nl-BE"/>
          </a:p>
        </p:txBody>
      </p:sp>
    </p:spTree>
    <p:extLst>
      <p:ext uri="{BB962C8B-B14F-4D97-AF65-F5344CB8AC3E}">
        <p14:creationId xmlns:p14="http://schemas.microsoft.com/office/powerpoint/2010/main" val="1742934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Alle recente info </a:t>
            </a:r>
            <a:r>
              <a:rPr lang="nl-BE" dirty="0" err="1"/>
              <a:t>vindje</a:t>
            </a:r>
            <a:r>
              <a:rPr lang="nl-BE" dirty="0"/>
              <a:t> op </a:t>
            </a:r>
            <a:r>
              <a:rPr lang="nl-BE" dirty="0" err="1"/>
              <a:t>dopingvrij.vlaanderen</a:t>
            </a:r>
            <a:r>
              <a:rPr lang="nl-BE" dirty="0"/>
              <a:t> = de officiële website van NADO Vlaanderen.</a:t>
            </a:r>
          </a:p>
          <a:p>
            <a:r>
              <a:rPr lang="nl-BE" dirty="0"/>
              <a:t>Wat vind je hier nog allemaal?</a:t>
            </a:r>
          </a:p>
          <a:p>
            <a:endParaRPr lang="nl-BE" dirty="0"/>
          </a:p>
          <a:p>
            <a:endParaRPr lang="nl-BE" dirty="0"/>
          </a:p>
          <a:p>
            <a:r>
              <a:rPr lang="nl-BE" dirty="0"/>
              <a:t>Lijst met alle geneesmiddelen en of je ze mag nemen of niet. Daar zeker gaan kijken als je een geneesmiddel moet nemen. </a:t>
            </a:r>
          </a:p>
          <a:p>
            <a:r>
              <a:rPr lang="nl-BE" dirty="0"/>
              <a:t>Daar staat ook bij of je ze binnen wedstrijdverband, buiten wedstrijdverband of nooit mag gebruiken</a:t>
            </a:r>
          </a:p>
          <a:p>
            <a:endParaRPr lang="nl-BE" dirty="0"/>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6</a:t>
            </a:fld>
            <a:endParaRPr lang="nl-BE"/>
          </a:p>
        </p:txBody>
      </p:sp>
    </p:spTree>
    <p:extLst>
      <p:ext uri="{BB962C8B-B14F-4D97-AF65-F5344CB8AC3E}">
        <p14:creationId xmlns:p14="http://schemas.microsoft.com/office/powerpoint/2010/main" val="3874486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7</a:t>
            </a:fld>
            <a:endParaRPr lang="nl-BE"/>
          </a:p>
        </p:txBody>
      </p:sp>
    </p:spTree>
    <p:extLst>
      <p:ext uri="{BB962C8B-B14F-4D97-AF65-F5344CB8AC3E}">
        <p14:creationId xmlns:p14="http://schemas.microsoft.com/office/powerpoint/2010/main" val="3919869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998FD-E718-641A-DCEB-5509F4639EE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7B38749-BC78-5889-340B-FBC33DC78FF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3BA3455-44AC-58E9-5E42-CD8328130866}"/>
              </a:ext>
            </a:extLst>
          </p:cNvPr>
          <p:cNvSpPr>
            <a:spLocks noGrp="1"/>
          </p:cNvSpPr>
          <p:nvPr>
            <p:ph type="body" idx="1"/>
          </p:nvPr>
        </p:nvSpPr>
        <p:spPr/>
        <p:txBody>
          <a:bodyPr/>
          <a:lstStyle/>
          <a:p>
            <a:endParaRPr lang="nl-BE" dirty="0"/>
          </a:p>
          <a:p>
            <a:r>
              <a:rPr lang="nl-BE" dirty="0"/>
              <a:t>Lijst met verboden stoffen : er zijn stoffen die verboden zijn binnen wedstrijdverband, binnen en buiten wedstrijdverband of bij bepaalde sporten (bv </a:t>
            </a:r>
            <a:r>
              <a:rPr lang="nl-BE" dirty="0" err="1"/>
              <a:t>betablokkers</a:t>
            </a:r>
            <a:r>
              <a:rPr lang="nl-BE" dirty="0"/>
              <a:t>)</a:t>
            </a:r>
          </a:p>
          <a:p>
            <a:endParaRPr lang="nl-BE" dirty="0"/>
          </a:p>
          <a:p>
            <a:r>
              <a:rPr lang="nl-BE" dirty="0"/>
              <a:t>Stel dat je toch iets moet nemen, medisch attest nodig van de dokter en indien nodig TTN vragen (staat bij op de geneesmiddelenchecker – dan ben je 100% </a:t>
            </a:r>
            <a:r>
              <a:rPr lang="nl-BE" dirty="0" err="1"/>
              <a:t>zekerr</a:t>
            </a:r>
            <a:r>
              <a:rPr lang="nl-BE" dirty="0"/>
              <a:t>)</a:t>
            </a:r>
          </a:p>
          <a:p>
            <a:r>
              <a:rPr lang="nl-BE" dirty="0"/>
              <a:t>Zeker voor spelers die vaker gecontroleerd kunnen worden (beker, finales), TTN vragen. </a:t>
            </a:r>
          </a:p>
          <a:p>
            <a:endParaRPr lang="nl-BE" dirty="0"/>
          </a:p>
          <a:p>
            <a:r>
              <a:rPr lang="nl-BE" dirty="0"/>
              <a:t>Bij sommige geneesmiddelen is er een substantie die verboden kan zijn, dan zeker medisch attest  van dokter en vermelden bij dopingcontrole.</a:t>
            </a:r>
          </a:p>
          <a:p>
            <a:endParaRPr lang="nl-BE" dirty="0"/>
          </a:p>
          <a:p>
            <a:endParaRPr lang="nl-BE" dirty="0"/>
          </a:p>
        </p:txBody>
      </p:sp>
      <p:sp>
        <p:nvSpPr>
          <p:cNvPr id="4" name="Tijdelijke aanduiding voor dianummer 3">
            <a:extLst>
              <a:ext uri="{FF2B5EF4-FFF2-40B4-BE49-F238E27FC236}">
                <a16:creationId xmlns:a16="http://schemas.microsoft.com/office/drawing/2014/main" id="{1A88DC2A-C76B-AFF1-5653-BA5C6F6D9AEF}"/>
              </a:ext>
            </a:extLst>
          </p:cNvPr>
          <p:cNvSpPr>
            <a:spLocks noGrp="1"/>
          </p:cNvSpPr>
          <p:nvPr>
            <p:ph type="sldNum" sz="quarter" idx="10"/>
          </p:nvPr>
        </p:nvSpPr>
        <p:spPr/>
        <p:txBody>
          <a:bodyPr/>
          <a:lstStyle/>
          <a:p>
            <a:fld id="{08B91793-14FD-4D71-84C8-AFE4A939EFE7}" type="slidenum">
              <a:rPr lang="nl-BE" smtClean="0"/>
              <a:pPr/>
              <a:t>8</a:t>
            </a:fld>
            <a:endParaRPr lang="nl-BE"/>
          </a:p>
        </p:txBody>
      </p:sp>
    </p:spTree>
    <p:extLst>
      <p:ext uri="{BB962C8B-B14F-4D97-AF65-F5344CB8AC3E}">
        <p14:creationId xmlns:p14="http://schemas.microsoft.com/office/powerpoint/2010/main" val="1701413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b="0" i="0" kern="1200" dirty="0">
                <a:solidFill>
                  <a:schemeClr val="tx1"/>
                </a:solidFill>
                <a:effectLst/>
                <a:latin typeface="+mn-lt"/>
                <a:ea typeface="+mn-ea"/>
                <a:cs typeface="+mn-cs"/>
              </a:rPr>
              <a:t>Meld zeker aan je arts dat je sporter bent en eventueel op doping kan gecontroleerd worden. Weet immers dat een voorgeschreven geneesmiddel niet per definitie een toegelaten geneesmiddel is. De sporter is verantwoordelijk voor de producten (geneesmiddelen, supplementen, …) die hij/zij gebruikt en de sporter zal gesanctioneerd worden voor het gebruik van verboden stoffen.</a:t>
            </a:r>
          </a:p>
          <a:p>
            <a:endParaRPr lang="nl-BE" dirty="0"/>
          </a:p>
          <a:p>
            <a:endParaRPr lang="nl-BE" dirty="0"/>
          </a:p>
          <a:p>
            <a:r>
              <a:rPr lang="nl-BE" dirty="0"/>
              <a:t>Stel dat je toch iets moet nemen dat verboden stof bevat, altijd medisch attest nodig van de dokter en indien nodig TTN vragen. TTN kan vooraf (100% zeker) of achteraf.</a:t>
            </a:r>
          </a:p>
          <a:p>
            <a:r>
              <a:rPr lang="nl-BE" dirty="0"/>
              <a:t>Zeker voor spelers die vaker gecontroleerd kunnen worden (beker, finales) best vooraf.</a:t>
            </a:r>
          </a:p>
          <a:p>
            <a:endParaRPr lang="nl-BE" dirty="0"/>
          </a:p>
          <a:p>
            <a:endParaRPr lang="nl-BE" dirty="0"/>
          </a:p>
        </p:txBody>
      </p:sp>
      <p:sp>
        <p:nvSpPr>
          <p:cNvPr id="4" name="Tijdelijke aanduiding voor dianummer 3"/>
          <p:cNvSpPr>
            <a:spLocks noGrp="1"/>
          </p:cNvSpPr>
          <p:nvPr>
            <p:ph type="sldNum" sz="quarter" idx="10"/>
          </p:nvPr>
        </p:nvSpPr>
        <p:spPr/>
        <p:txBody>
          <a:bodyPr/>
          <a:lstStyle/>
          <a:p>
            <a:fld id="{08B91793-14FD-4D71-84C8-AFE4A939EFE7}" type="slidenum">
              <a:rPr lang="nl-BE" smtClean="0"/>
              <a:pPr/>
              <a:t>9</a:t>
            </a:fld>
            <a:endParaRPr lang="nl-BE"/>
          </a:p>
        </p:txBody>
      </p:sp>
    </p:spTree>
    <p:extLst>
      <p:ext uri="{BB962C8B-B14F-4D97-AF65-F5344CB8AC3E}">
        <p14:creationId xmlns:p14="http://schemas.microsoft.com/office/powerpoint/2010/main" val="3874486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501909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1101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48147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245136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69951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1609653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55092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27675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229638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8247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519118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158395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699401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65238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3613352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3BF9EE7-E6D9-4200-854D-11845E583659}" type="datetimeFigureOut">
              <a:rPr lang="nl-BE" smtClean="0"/>
              <a:pPr/>
              <a:t>16/06/2025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0272AEC-0368-4B1D-9B68-70E2F4528DD5}" type="slidenum">
              <a:rPr lang="nl-BE" smtClean="0"/>
              <a:pPr/>
              <a:t>‹nr.›</a:t>
            </a:fld>
            <a:endParaRPr lang="nl-BE"/>
          </a:p>
        </p:txBody>
      </p:sp>
    </p:spTree>
    <p:extLst>
      <p:ext uri="{BB962C8B-B14F-4D97-AF65-F5344CB8AC3E}">
        <p14:creationId xmlns:p14="http://schemas.microsoft.com/office/powerpoint/2010/main" val="984620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BF9EE7-E6D9-4200-854D-11845E583659}" type="datetimeFigureOut">
              <a:rPr lang="nl-BE" smtClean="0"/>
              <a:pPr/>
              <a:t>16/06/2025</a:t>
            </a:fld>
            <a:endParaRPr lang="nl-B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0272AEC-0368-4B1D-9B68-70E2F4528DD5}" type="slidenum">
              <a:rPr lang="nl-BE" smtClean="0"/>
              <a:pPr/>
              <a:t>‹nr.›</a:t>
            </a:fld>
            <a:endParaRPr lang="nl-BE"/>
          </a:p>
        </p:txBody>
      </p:sp>
    </p:spTree>
    <p:extLst>
      <p:ext uri="{BB962C8B-B14F-4D97-AF65-F5344CB8AC3E}">
        <p14:creationId xmlns:p14="http://schemas.microsoft.com/office/powerpoint/2010/main" val="1187617261"/>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opingvrij.vlaanderen/wat-mag-wel/tt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s://www.dopingautoriteit.nl/nzvt/databas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koelnerliste.com/" TargetMode="External"/><Relationship Id="rId4" Type="http://schemas.openxmlformats.org/officeDocument/2006/relationships/hyperlink" Target="https://www.dopingwaaier.nl/deskto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dopingvrij.vlaanderen/wat-mag-niet/dopingovertredinge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andbal.be/nl/speel-handbal/het-welzijn-van-de-speler/antidop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adel.wada-ama.org/" TargetMode="External"/><Relationship Id="rId4" Type="http://schemas.openxmlformats.org/officeDocument/2006/relationships/hyperlink" Target="http://www.wada-ama.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dopingvrij.vlaandere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dopingvrij.vlaanderen/wat-mag-wel/controleer-je-geneesmidde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hyperlink" Target="http://www.dopingvrij.vlaandere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2.png"/><Relationship Id="rId4" Type="http://schemas.openxmlformats.org/officeDocument/2006/relationships/hyperlink" Target="https://www.dopingvrij.vlaanderen/wat-mag-niet/wada-dopinglijs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dopinglijn.b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74173" y="219005"/>
            <a:ext cx="8375842" cy="1107075"/>
          </a:xfrm>
        </p:spPr>
        <p:txBody>
          <a:bodyPr/>
          <a:lstStyle/>
          <a:p>
            <a:pPr algn="ctr"/>
            <a:r>
              <a:rPr lang="nl-BE" sz="6000" b="1" u="sng" dirty="0"/>
              <a:t>Doping</a:t>
            </a:r>
          </a:p>
        </p:txBody>
      </p:sp>
      <p:pic>
        <p:nvPicPr>
          <p:cNvPr id="5122" name="Picture 2" descr="The prevalence of doping in sport continues to be a concern in society |  ELGA LabWaterTracing of doping use">
            <a:extLst>
              <a:ext uri="{FF2B5EF4-FFF2-40B4-BE49-F238E27FC236}">
                <a16:creationId xmlns:a16="http://schemas.microsoft.com/office/drawing/2014/main" id="{BAAF4291-65AB-F343-CCE4-8F32E3146F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640" y="1754414"/>
            <a:ext cx="7366908" cy="4884581"/>
          </a:xfrm>
          <a:prstGeom prst="rect">
            <a:avLst/>
          </a:prstGeom>
          <a:noFill/>
          <a:extLst>
            <a:ext uri="{909E8E84-426E-40DD-AFC4-6F175D3DCCD1}">
              <a14:hiddenFill xmlns:a14="http://schemas.microsoft.com/office/drawing/2010/main">
                <a:solidFill>
                  <a:srgbClr val="FFFFFF"/>
                </a:solidFill>
              </a14:hiddenFill>
            </a:ext>
          </a:extLst>
        </p:spPr>
      </p:pic>
      <p:pic>
        <p:nvPicPr>
          <p:cNvPr id="3" name="Afbeelding 2">
            <a:extLst>
              <a:ext uri="{FF2B5EF4-FFF2-40B4-BE49-F238E27FC236}">
                <a16:creationId xmlns:a16="http://schemas.microsoft.com/office/drawing/2014/main" id="{7EE2449D-D0D7-3415-A623-66992CDFC1A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2093977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3FF990B5-E2AB-4BAA-B94B-D43DF77069E6}"/>
              </a:ext>
            </a:extLst>
          </p:cNvPr>
          <p:cNvSpPr txBox="1"/>
          <p:nvPr/>
        </p:nvSpPr>
        <p:spPr>
          <a:xfrm>
            <a:off x="690034" y="1285848"/>
            <a:ext cx="9800852" cy="5416868"/>
          </a:xfrm>
          <a:prstGeom prst="rect">
            <a:avLst/>
          </a:prstGeom>
          <a:noFill/>
        </p:spPr>
        <p:txBody>
          <a:bodyPr wrap="square" rtlCol="0">
            <a:spAutoFit/>
          </a:bodyPr>
          <a:lstStyle/>
          <a:p>
            <a:r>
              <a:rPr lang="nl-BE" sz="2600" dirty="0"/>
              <a:t>Wie moet dit aanvragen ?</a:t>
            </a:r>
          </a:p>
          <a:p>
            <a:pPr marL="457200" indent="-457200">
              <a:buFont typeface="Arial" panose="020B0604020202020204" pitchFamily="34" charset="0"/>
              <a:buChar char="•"/>
            </a:pPr>
            <a:endParaRPr lang="nl-BE" sz="2000" dirty="0"/>
          </a:p>
          <a:p>
            <a:pPr marL="457200" indent="-457200">
              <a:buFont typeface="Arial" panose="020B0604020202020204" pitchFamily="34" charset="0"/>
              <a:buChar char="•"/>
            </a:pPr>
            <a:r>
              <a:rPr lang="nl-BE" sz="2000" dirty="0"/>
              <a:t>Elitesporter : altijd op voorhand</a:t>
            </a:r>
          </a:p>
          <a:p>
            <a:pPr marL="457200" indent="-457200">
              <a:buFont typeface="Arial" panose="020B0604020202020204" pitchFamily="34" charset="0"/>
              <a:buChar char="•"/>
            </a:pPr>
            <a:r>
              <a:rPr lang="nl-BE" sz="2000" dirty="0"/>
              <a:t>Niet-elitesporters : </a:t>
            </a:r>
          </a:p>
          <a:p>
            <a:pPr marL="914400" lvl="1" indent="-457200">
              <a:buFont typeface="Arial" panose="020B0604020202020204" pitchFamily="34" charset="0"/>
              <a:buChar char="•"/>
            </a:pPr>
            <a:r>
              <a:rPr lang="nl-BE" sz="2000" dirty="0"/>
              <a:t>Alleen zij die grote kans maken op dopingcontrole</a:t>
            </a:r>
          </a:p>
          <a:p>
            <a:pPr marL="914400" lvl="1" indent="-457200">
              <a:buFont typeface="Arial" panose="020B0604020202020204" pitchFamily="34" charset="0"/>
              <a:buChar char="•"/>
            </a:pPr>
            <a:r>
              <a:rPr lang="nl-BE" sz="2000" dirty="0"/>
              <a:t>Dus niet lager competitief niveau, recreatief…</a:t>
            </a:r>
          </a:p>
          <a:p>
            <a:pPr marL="914400" lvl="1" indent="-457200">
              <a:buFont typeface="Arial" panose="020B0604020202020204" pitchFamily="34" charset="0"/>
              <a:buChar char="•"/>
            </a:pPr>
            <a:r>
              <a:rPr lang="nl-BE" sz="2000" dirty="0"/>
              <a:t>Wel medisch attest en melden bij controle </a:t>
            </a:r>
          </a:p>
          <a:p>
            <a:pPr lvl="1"/>
            <a:r>
              <a:rPr lang="nl-BE" sz="2000" dirty="0">
                <a:sym typeface="Wingdings" panose="05000000000000000000" pitchFamily="2" charset="2"/>
              </a:rPr>
              <a:t>	 retroactief TTN aanvragen, maar geen garantie op goedkeuring</a:t>
            </a:r>
            <a:endParaRPr lang="nl-BE" sz="2000" dirty="0"/>
          </a:p>
          <a:p>
            <a:pPr marL="457200" indent="-457200">
              <a:buFont typeface="Arial" panose="020B0604020202020204" pitchFamily="34" charset="0"/>
              <a:buChar char="•"/>
            </a:pPr>
            <a:r>
              <a:rPr lang="nl-BE" sz="2000" dirty="0"/>
              <a:t>Minderjarigen :</a:t>
            </a:r>
          </a:p>
          <a:p>
            <a:pPr marL="914400" lvl="1" indent="-457200">
              <a:buFont typeface="Arial" panose="020B0604020202020204" pitchFamily="34" charset="0"/>
              <a:buChar char="•"/>
            </a:pPr>
            <a:r>
              <a:rPr lang="nl-BE" sz="2000" dirty="0"/>
              <a:t>Alleen elitesporters TTN</a:t>
            </a:r>
          </a:p>
          <a:p>
            <a:pPr marL="914400" lvl="1" indent="-457200">
              <a:buFont typeface="Arial" panose="020B0604020202020204" pitchFamily="34" charset="0"/>
              <a:buChar char="•"/>
            </a:pPr>
            <a:r>
              <a:rPr lang="nl-BE" sz="2000" dirty="0"/>
              <a:t>Wedstrijden buiten Vlaanderen wel</a:t>
            </a:r>
          </a:p>
          <a:p>
            <a:pPr marL="914400" lvl="1" indent="-457200">
              <a:buFont typeface="Arial" panose="020B0604020202020204" pitchFamily="34" charset="0"/>
              <a:buChar char="•"/>
            </a:pPr>
            <a:r>
              <a:rPr lang="nl-BE" sz="2000" dirty="0"/>
              <a:t>Wel medisch attest en melden bij controle </a:t>
            </a:r>
          </a:p>
          <a:p>
            <a:pPr lvl="1"/>
            <a:r>
              <a:rPr lang="nl-BE" sz="2000" dirty="0">
                <a:sym typeface="Wingdings" panose="05000000000000000000" pitchFamily="2" charset="2"/>
              </a:rPr>
              <a:t>	 retro actief TTN aanvragen, maar geen garantie op goedkeuring</a:t>
            </a:r>
            <a:endParaRPr lang="nl-BE" sz="2000" dirty="0"/>
          </a:p>
          <a:p>
            <a:endParaRPr lang="nl-BE" sz="2000" b="1" dirty="0"/>
          </a:p>
          <a:p>
            <a:r>
              <a:rPr lang="nl-BE" sz="2000" b="1" dirty="0"/>
              <a:t>Wil je echt 100% zeker zijn dat je een verboden stof mag gebruiken, vraag dan proactief een TTN aan.</a:t>
            </a:r>
            <a:endParaRPr lang="nl-BE" sz="2000" dirty="0"/>
          </a:p>
          <a:p>
            <a:r>
              <a:rPr lang="nl-BE" sz="2000" dirty="0"/>
              <a:t> </a:t>
            </a:r>
          </a:p>
        </p:txBody>
      </p:sp>
      <p:sp>
        <p:nvSpPr>
          <p:cNvPr id="9" name="Titel 1">
            <a:extLst>
              <a:ext uri="{FF2B5EF4-FFF2-40B4-BE49-F238E27FC236}">
                <a16:creationId xmlns:a16="http://schemas.microsoft.com/office/drawing/2014/main" id="{867ADA29-D1CD-4F03-BA58-1457E4629D89}"/>
              </a:ext>
            </a:extLst>
          </p:cNvPr>
          <p:cNvSpPr>
            <a:spLocks noGrp="1"/>
          </p:cNvSpPr>
          <p:nvPr>
            <p:ph type="title"/>
          </p:nvPr>
        </p:nvSpPr>
        <p:spPr>
          <a:xfrm>
            <a:off x="690034" y="297122"/>
            <a:ext cx="8596668" cy="1107996"/>
          </a:xfrm>
        </p:spPr>
        <p:txBody>
          <a:bodyPr>
            <a:normAutofit/>
          </a:bodyPr>
          <a:lstStyle/>
          <a:p>
            <a:pPr algn="ctr"/>
            <a:r>
              <a:rPr lang="nl-BE" sz="3500" b="1" u="sng" dirty="0"/>
              <a:t>Toestemming Therapeutische Noodzaak</a:t>
            </a:r>
          </a:p>
        </p:txBody>
      </p:sp>
      <p:pic>
        <p:nvPicPr>
          <p:cNvPr id="2" name="Afbeelding 1">
            <a:extLst>
              <a:ext uri="{FF2B5EF4-FFF2-40B4-BE49-F238E27FC236}">
                <a16:creationId xmlns:a16="http://schemas.microsoft.com/office/drawing/2014/main" id="{7CC62BB5-365B-BF53-598F-5921875875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1873621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3FF990B5-E2AB-4BAA-B94B-D43DF77069E6}"/>
              </a:ext>
            </a:extLst>
          </p:cNvPr>
          <p:cNvSpPr txBox="1"/>
          <p:nvPr/>
        </p:nvSpPr>
        <p:spPr>
          <a:xfrm>
            <a:off x="690034" y="1705099"/>
            <a:ext cx="11300580" cy="2585323"/>
          </a:xfrm>
          <a:prstGeom prst="rect">
            <a:avLst/>
          </a:prstGeom>
          <a:noFill/>
        </p:spPr>
        <p:txBody>
          <a:bodyPr wrap="square" rtlCol="0">
            <a:spAutoFit/>
          </a:bodyPr>
          <a:lstStyle/>
          <a:p>
            <a:r>
              <a:rPr lang="nl-BE" sz="2600" dirty="0"/>
              <a:t>Hoe kan je dit aanvragen ?</a:t>
            </a:r>
          </a:p>
          <a:p>
            <a:endParaRPr lang="nl-NL" sz="2600" dirty="0">
              <a:hlinkClick r:id="rId3"/>
            </a:endParaRPr>
          </a:p>
          <a:p>
            <a:r>
              <a:rPr lang="nl-NL" sz="2600" dirty="0">
                <a:hlinkClick r:id="rId3"/>
              </a:rPr>
              <a:t>Wanneer moet je een TTN aanvragen? | </a:t>
            </a:r>
            <a:r>
              <a:rPr lang="nl-NL" sz="2600" dirty="0" err="1">
                <a:hlinkClick r:id="rId3"/>
              </a:rPr>
              <a:t>dopingvrij.vlaanderen</a:t>
            </a:r>
            <a:endParaRPr lang="nl-BE" sz="2600" dirty="0"/>
          </a:p>
          <a:p>
            <a:pPr marL="457200" indent="-457200">
              <a:buFont typeface="Arial" panose="020B0604020202020204" pitchFamily="34" charset="0"/>
              <a:buChar char="•"/>
            </a:pPr>
            <a:endParaRPr lang="nl-BE" sz="2000" dirty="0"/>
          </a:p>
          <a:p>
            <a:pPr marL="457200" indent="-457200">
              <a:buFont typeface="Arial" panose="020B0604020202020204" pitchFamily="34" charset="0"/>
              <a:buChar char="•"/>
            </a:pPr>
            <a:r>
              <a:rPr lang="nl-BE" sz="2200" dirty="0"/>
              <a:t>Aanvraagformulier </a:t>
            </a:r>
            <a:endParaRPr lang="nl-BE" sz="2200" dirty="0">
              <a:solidFill>
                <a:srgbClr val="0070C0"/>
              </a:solidFill>
            </a:endParaRPr>
          </a:p>
          <a:p>
            <a:pPr marL="457200" indent="-457200">
              <a:buFont typeface="Arial" panose="020B0604020202020204" pitchFamily="34" charset="0"/>
              <a:buChar char="•"/>
            </a:pPr>
            <a:r>
              <a:rPr lang="nl-BE" sz="2200" dirty="0"/>
              <a:t>Ondertekend door sporter én arts</a:t>
            </a:r>
          </a:p>
          <a:p>
            <a:pPr marL="457200" indent="-457200">
              <a:buFont typeface="Arial" panose="020B0604020202020204" pitchFamily="34" charset="0"/>
              <a:buChar char="•"/>
            </a:pPr>
            <a:endParaRPr lang="nl-BE" sz="2000" dirty="0"/>
          </a:p>
        </p:txBody>
      </p:sp>
      <p:sp>
        <p:nvSpPr>
          <p:cNvPr id="9" name="Titel 1">
            <a:extLst>
              <a:ext uri="{FF2B5EF4-FFF2-40B4-BE49-F238E27FC236}">
                <a16:creationId xmlns:a16="http://schemas.microsoft.com/office/drawing/2014/main" id="{867ADA29-D1CD-4F03-BA58-1457E4629D89}"/>
              </a:ext>
            </a:extLst>
          </p:cNvPr>
          <p:cNvSpPr>
            <a:spLocks noGrp="1"/>
          </p:cNvSpPr>
          <p:nvPr>
            <p:ph type="title"/>
          </p:nvPr>
        </p:nvSpPr>
        <p:spPr>
          <a:xfrm>
            <a:off x="690034" y="403139"/>
            <a:ext cx="8596668" cy="1107996"/>
          </a:xfrm>
        </p:spPr>
        <p:txBody>
          <a:bodyPr>
            <a:normAutofit/>
          </a:bodyPr>
          <a:lstStyle/>
          <a:p>
            <a:pPr algn="ctr"/>
            <a:r>
              <a:rPr lang="nl-BE" sz="3500" b="1" u="sng" dirty="0"/>
              <a:t>Toestemming Therapeutische Noodzaak</a:t>
            </a:r>
          </a:p>
        </p:txBody>
      </p:sp>
      <p:pic>
        <p:nvPicPr>
          <p:cNvPr id="4" name="Afbeelding 3">
            <a:extLst>
              <a:ext uri="{FF2B5EF4-FFF2-40B4-BE49-F238E27FC236}">
                <a16:creationId xmlns:a16="http://schemas.microsoft.com/office/drawing/2014/main" id="{A7F81227-113C-368C-FF2B-83DC881B01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199378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729791" y="209559"/>
            <a:ext cx="8596668" cy="1320800"/>
          </a:xfrm>
        </p:spPr>
        <p:txBody>
          <a:bodyPr>
            <a:normAutofit fontScale="90000"/>
          </a:bodyPr>
          <a:lstStyle/>
          <a:p>
            <a:pPr algn="ctr"/>
            <a:r>
              <a:rPr lang="nl-BE" sz="3900" b="1" u="sng" dirty="0"/>
              <a:t>OPGELET!</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460143" y="1494503"/>
            <a:ext cx="9682619" cy="3816429"/>
          </a:xfrm>
          <a:prstGeom prst="rect">
            <a:avLst/>
          </a:prstGeom>
          <a:noFill/>
        </p:spPr>
        <p:txBody>
          <a:bodyPr wrap="square" rtlCol="0">
            <a:spAutoFit/>
          </a:bodyPr>
          <a:lstStyle/>
          <a:p>
            <a:pPr marL="457200" indent="-457200">
              <a:buFont typeface="Arial" panose="020B0604020202020204" pitchFamily="34" charset="0"/>
              <a:buChar char="•"/>
            </a:pPr>
            <a:r>
              <a:rPr lang="nl-BE" sz="2200" dirty="0"/>
              <a:t>Opgelet bij buitenlandse geneesmiddelen !</a:t>
            </a:r>
          </a:p>
          <a:p>
            <a:pPr marL="457200" indent="-457200">
              <a:buFont typeface="Arial" panose="020B0604020202020204" pitchFamily="34" charset="0"/>
              <a:buChar char="•"/>
            </a:pPr>
            <a:endParaRPr lang="nl-BE" sz="2200" dirty="0"/>
          </a:p>
          <a:p>
            <a:pPr marL="457200" indent="-457200">
              <a:buFont typeface="Arial" panose="020B0604020202020204" pitchFamily="34" charset="0"/>
              <a:buChar char="•"/>
            </a:pPr>
            <a:r>
              <a:rPr lang="nl-BE" sz="2200" dirty="0"/>
              <a:t>Opgelet met voedingssupplementen !</a:t>
            </a:r>
          </a:p>
          <a:p>
            <a:endParaRPr lang="nl-BE" sz="2200" dirty="0"/>
          </a:p>
          <a:p>
            <a:pPr marL="914400" lvl="1" indent="-457200">
              <a:buFont typeface="Arial" panose="020B0604020202020204" pitchFamily="34" charset="0"/>
              <a:buChar char="•"/>
            </a:pPr>
            <a:r>
              <a:rPr lang="nl-BE" sz="2200" dirty="0"/>
              <a:t>Best advies van arts</a:t>
            </a:r>
          </a:p>
          <a:p>
            <a:pPr marL="914400" lvl="1" indent="-457200">
              <a:buFont typeface="Arial" panose="020B0604020202020204" pitchFamily="34" charset="0"/>
              <a:buChar char="•"/>
            </a:pPr>
            <a:r>
              <a:rPr lang="nl-BE" sz="2200" dirty="0"/>
              <a:t>Risico inhoud</a:t>
            </a:r>
          </a:p>
          <a:p>
            <a:pPr marL="914400" lvl="1" indent="-457200">
              <a:buFont typeface="Arial" panose="020B0604020202020204" pitchFamily="34" charset="0"/>
              <a:buChar char="•"/>
            </a:pPr>
            <a:r>
              <a:rPr lang="nl-BE" sz="2200" dirty="0"/>
              <a:t>Certificaat van controlerende instantie </a:t>
            </a:r>
          </a:p>
          <a:p>
            <a:pPr lvl="1"/>
            <a:r>
              <a:rPr lang="nl-BE" sz="2200" dirty="0"/>
              <a:t>	</a:t>
            </a:r>
            <a:r>
              <a:rPr lang="nl-BE" sz="2200" dirty="0">
                <a:solidFill>
                  <a:srgbClr val="0070C0"/>
                </a:solidFill>
                <a:hlinkClick r:id="rId3">
                  <a:extLst>
                    <a:ext uri="{A12FA001-AC4F-418D-AE19-62706E023703}">
                      <ahyp:hlinkClr xmlns:ahyp="http://schemas.microsoft.com/office/drawing/2018/hyperlinkcolor" val="tx"/>
                    </a:ext>
                  </a:extLst>
                </a:hlinkClick>
              </a:rPr>
              <a:t>https://www.dopingautoriteit.nl/nzvt/database</a:t>
            </a:r>
            <a:endParaRPr lang="nl-BE" sz="2200" dirty="0">
              <a:solidFill>
                <a:srgbClr val="0070C0"/>
              </a:solidFill>
            </a:endParaRPr>
          </a:p>
          <a:p>
            <a:pPr lvl="1"/>
            <a:r>
              <a:rPr lang="nl-BE" sz="2200" dirty="0">
                <a:solidFill>
                  <a:srgbClr val="0070C0"/>
                </a:solidFill>
              </a:rPr>
              <a:t>	</a:t>
            </a:r>
            <a:r>
              <a:rPr lang="nl-BE" sz="2200" dirty="0">
                <a:solidFill>
                  <a:srgbClr val="0070C0"/>
                </a:solidFill>
                <a:hlinkClick r:id="rId4">
                  <a:extLst>
                    <a:ext uri="{A12FA001-AC4F-418D-AE19-62706E023703}">
                      <ahyp:hlinkClr xmlns:ahyp="http://schemas.microsoft.com/office/drawing/2018/hyperlinkcolor" val="tx"/>
                    </a:ext>
                  </a:extLst>
                </a:hlinkClick>
              </a:rPr>
              <a:t>Dopingwaaier</a:t>
            </a:r>
            <a:endParaRPr lang="nl-BE" sz="2200" dirty="0">
              <a:solidFill>
                <a:srgbClr val="0070C0"/>
              </a:solidFill>
            </a:endParaRPr>
          </a:p>
          <a:p>
            <a:pPr lvl="1"/>
            <a:r>
              <a:rPr lang="nl-BE" sz="2200" dirty="0">
                <a:solidFill>
                  <a:srgbClr val="0070C0"/>
                </a:solidFill>
              </a:rPr>
              <a:t>  	</a:t>
            </a:r>
            <a:r>
              <a:rPr lang="nl-BE" sz="2200" dirty="0">
                <a:solidFill>
                  <a:srgbClr val="0070C0"/>
                </a:solidFill>
                <a:hlinkClick r:id="rId5">
                  <a:extLst>
                    <a:ext uri="{A12FA001-AC4F-418D-AE19-62706E023703}">
                      <ahyp:hlinkClr xmlns:ahyp="http://schemas.microsoft.com/office/drawing/2018/hyperlinkcolor" val="tx"/>
                    </a:ext>
                  </a:extLst>
                </a:hlinkClick>
              </a:rPr>
              <a:t>www.koelnerliste.com</a:t>
            </a:r>
            <a:r>
              <a:rPr lang="nl-BE" sz="2200" dirty="0">
                <a:solidFill>
                  <a:srgbClr val="0070C0"/>
                </a:solidFill>
              </a:rPr>
              <a:t>   </a:t>
            </a:r>
          </a:p>
          <a:p>
            <a:pPr marL="914400" lvl="1" indent="-457200">
              <a:buFont typeface="Arial" panose="020B0604020202020204" pitchFamily="34" charset="0"/>
              <a:buChar char="•"/>
            </a:pPr>
            <a:endParaRPr lang="nl-BE" sz="2200" dirty="0"/>
          </a:p>
        </p:txBody>
      </p:sp>
      <p:pic>
        <p:nvPicPr>
          <p:cNvPr id="5" name="Afbeelding 4">
            <a:extLst>
              <a:ext uri="{FF2B5EF4-FFF2-40B4-BE49-F238E27FC236}">
                <a16:creationId xmlns:a16="http://schemas.microsoft.com/office/drawing/2014/main" id="{A61145BC-6A5B-C86F-5DDF-BA242E20608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3627099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90034" y="544764"/>
            <a:ext cx="8596668" cy="1320800"/>
          </a:xfrm>
        </p:spPr>
        <p:txBody>
          <a:bodyPr>
            <a:normAutofit fontScale="90000"/>
          </a:bodyPr>
          <a:lstStyle/>
          <a:p>
            <a:pPr algn="ctr"/>
            <a:r>
              <a:rPr lang="nl-BE" sz="3900" b="1" u="sng" dirty="0"/>
              <a:t>Wat is doping?</a:t>
            </a:r>
            <a:br>
              <a:rPr lang="nl-BE" b="1" u="sng" dirty="0"/>
            </a:br>
            <a:br>
              <a:rPr lang="nl-BE" b="1" u="sng" dirty="0"/>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513566" y="1865564"/>
            <a:ext cx="10076175" cy="5740033"/>
          </a:xfrm>
          <a:prstGeom prst="rect">
            <a:avLst/>
          </a:prstGeom>
          <a:noFill/>
        </p:spPr>
        <p:txBody>
          <a:bodyPr wrap="square" rtlCol="0">
            <a:spAutoFit/>
          </a:bodyPr>
          <a:lstStyle/>
          <a:p>
            <a:r>
              <a:rPr lang="nl-BE" sz="3000" dirty="0"/>
              <a:t>= Inbreuk op de antidopingregels</a:t>
            </a:r>
          </a:p>
          <a:p>
            <a:endParaRPr lang="nl-BE" sz="3000" dirty="0"/>
          </a:p>
          <a:p>
            <a:r>
              <a:rPr lang="nl-NL" sz="2500" dirty="0">
                <a:hlinkClick r:id="rId3"/>
              </a:rPr>
              <a:t>Welke dopingovertredingen zijn er? | </a:t>
            </a:r>
            <a:r>
              <a:rPr lang="nl-NL" sz="2500" dirty="0" err="1">
                <a:hlinkClick r:id="rId3"/>
              </a:rPr>
              <a:t>dopingvrij.vlaanderen</a:t>
            </a:r>
            <a:endParaRPr lang="nl-BE" sz="2500" dirty="0"/>
          </a:p>
          <a:p>
            <a:endParaRPr lang="nl-BE" sz="3000" dirty="0"/>
          </a:p>
          <a:p>
            <a:pPr marL="457200" indent="-457200">
              <a:buFont typeface="Arial" panose="020B0604020202020204" pitchFamily="34" charset="0"/>
              <a:buChar char="•"/>
            </a:pPr>
            <a:r>
              <a:rPr lang="nl-BE" sz="2600" dirty="0"/>
              <a:t>Het gebruik (of poging tot) van een verboden stof of methode  </a:t>
            </a:r>
            <a:r>
              <a:rPr lang="nl-BE" sz="2600" dirty="0">
                <a:sym typeface="Wingdings" panose="05000000000000000000" pitchFamily="2" charset="2"/>
              </a:rPr>
              <a:t> WADA lijst</a:t>
            </a:r>
          </a:p>
          <a:p>
            <a:pPr marL="914400" lvl="1" indent="-457200">
              <a:buFont typeface="Arial" panose="020B0604020202020204" pitchFamily="34" charset="0"/>
              <a:buChar char="•"/>
            </a:pPr>
            <a:r>
              <a:rPr lang="nl-BE" sz="2200" dirty="0">
                <a:sym typeface="Wingdings" panose="05000000000000000000" pitchFamily="2" charset="2"/>
              </a:rPr>
              <a:t>Ook onbewust gebruik is strafbaar</a:t>
            </a:r>
          </a:p>
          <a:p>
            <a:pPr marL="914400" lvl="1" indent="-457200">
              <a:buFont typeface="Arial" panose="020B0604020202020204" pitchFamily="34" charset="0"/>
              <a:buChar char="•"/>
            </a:pPr>
            <a:r>
              <a:rPr lang="nl-BE" sz="2200" dirty="0">
                <a:sym typeface="Wingdings" panose="05000000000000000000" pitchFamily="2" charset="2"/>
              </a:rPr>
              <a:t>Opgelet met voedingssupplementen ! </a:t>
            </a:r>
          </a:p>
          <a:p>
            <a:pPr marL="914400" lvl="1" indent="-457200">
              <a:buFont typeface="Arial" panose="020B0604020202020204" pitchFamily="34" charset="0"/>
              <a:buChar char="•"/>
            </a:pPr>
            <a:r>
              <a:rPr lang="nl-BE" sz="2200" dirty="0">
                <a:sym typeface="Wingdings" panose="05000000000000000000" pitchFamily="2" charset="2"/>
              </a:rPr>
              <a:t>Opgelet met stoffen die toegelaten zijn buiten wedstrijdverband </a:t>
            </a:r>
          </a:p>
          <a:p>
            <a:pPr lvl="1"/>
            <a:r>
              <a:rPr lang="nl-BE" sz="2200" dirty="0">
                <a:sym typeface="Wingdings" panose="05000000000000000000" pitchFamily="2" charset="2"/>
              </a:rPr>
              <a:t>	bv cannabis, </a:t>
            </a:r>
            <a:r>
              <a:rPr lang="nl-BE" sz="2200" dirty="0" err="1">
                <a:sym typeface="Wingdings" panose="05000000000000000000" pitchFamily="2" charset="2"/>
              </a:rPr>
              <a:t>captagon</a:t>
            </a:r>
            <a:r>
              <a:rPr lang="nl-BE" sz="2200" dirty="0">
                <a:sym typeface="Wingdings" panose="05000000000000000000" pitchFamily="2" charset="2"/>
              </a:rPr>
              <a:t>, </a:t>
            </a:r>
            <a:r>
              <a:rPr lang="nl-BE" sz="2200" dirty="0" err="1">
                <a:sym typeface="Wingdings" panose="05000000000000000000" pitchFamily="2" charset="2"/>
              </a:rPr>
              <a:t>rilatine</a:t>
            </a:r>
            <a:endParaRPr lang="nl-BE" sz="2200" dirty="0">
              <a:sym typeface="Wingdings" panose="05000000000000000000" pitchFamily="2" charset="2"/>
            </a:endParaRPr>
          </a:p>
          <a:p>
            <a:pPr marL="914400" lvl="1" indent="-457200">
              <a:buFont typeface="Arial" panose="020B0604020202020204" pitchFamily="34" charset="0"/>
              <a:buChar char="•"/>
            </a:pPr>
            <a:r>
              <a:rPr lang="nl-BE" sz="2200" dirty="0">
                <a:sym typeface="Wingdings" panose="05000000000000000000" pitchFamily="2" charset="2"/>
              </a:rPr>
              <a:t>Uitzondering : </a:t>
            </a:r>
            <a:r>
              <a:rPr lang="nl-BE" sz="2200" dirty="0" err="1">
                <a:sym typeface="Wingdings" panose="05000000000000000000" pitchFamily="2" charset="2"/>
              </a:rPr>
              <a:t>ikv</a:t>
            </a:r>
            <a:r>
              <a:rPr lang="nl-BE" sz="2200" dirty="0">
                <a:sym typeface="Wingdings" panose="05000000000000000000" pitchFamily="2" charset="2"/>
              </a:rPr>
              <a:t> medische noodzaak = TTN</a:t>
            </a:r>
          </a:p>
          <a:p>
            <a:pPr lvl="1"/>
            <a:endParaRPr lang="nl-BE" sz="3000" dirty="0">
              <a:sym typeface="Wingdings" panose="05000000000000000000" pitchFamily="2" charset="2"/>
            </a:endParaRPr>
          </a:p>
          <a:p>
            <a:endParaRPr lang="nl-BE" sz="3000" dirty="0"/>
          </a:p>
          <a:p>
            <a:pPr marL="457200" indent="-457200">
              <a:buFont typeface="Arial" panose="020B0604020202020204" pitchFamily="34" charset="0"/>
              <a:buChar char="•"/>
            </a:pPr>
            <a:endParaRPr lang="nl-BE" sz="3000" dirty="0"/>
          </a:p>
        </p:txBody>
      </p:sp>
      <p:pic>
        <p:nvPicPr>
          <p:cNvPr id="5" name="Afbeelding 4">
            <a:extLst>
              <a:ext uri="{FF2B5EF4-FFF2-40B4-BE49-F238E27FC236}">
                <a16:creationId xmlns:a16="http://schemas.microsoft.com/office/drawing/2014/main" id="{D5160F2A-1DF4-5285-43A3-825DDE1C00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302340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90034" y="544764"/>
            <a:ext cx="8596668" cy="1320800"/>
          </a:xfrm>
        </p:spPr>
        <p:txBody>
          <a:bodyPr>
            <a:normAutofit fontScale="90000"/>
          </a:bodyPr>
          <a:lstStyle/>
          <a:p>
            <a:pPr algn="ctr"/>
            <a:r>
              <a:rPr lang="nl-BE" sz="3900" b="1" u="sng" dirty="0"/>
              <a:t>Wat is doping?</a:t>
            </a:r>
            <a:br>
              <a:rPr lang="nl-BE" sz="4000" b="1" dirty="0"/>
            </a:br>
            <a:br>
              <a:rPr lang="nl-BE" sz="4000" b="1"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513566" y="1865564"/>
            <a:ext cx="10076175" cy="4893647"/>
          </a:xfrm>
          <a:prstGeom prst="rect">
            <a:avLst/>
          </a:prstGeom>
          <a:noFill/>
        </p:spPr>
        <p:txBody>
          <a:bodyPr wrap="square" rtlCol="0">
            <a:spAutoFit/>
          </a:bodyPr>
          <a:lstStyle/>
          <a:p>
            <a:pPr marL="457200" indent="-457200">
              <a:buFont typeface="Arial" panose="020B0604020202020204" pitchFamily="34" charset="0"/>
              <a:buChar char="•"/>
            </a:pPr>
            <a:r>
              <a:rPr lang="nl-BE" sz="2600" dirty="0">
                <a:sym typeface="Wingdings" panose="05000000000000000000" pitchFamily="2" charset="2"/>
              </a:rPr>
              <a:t>Het bezit van een verboden stof of methode</a:t>
            </a:r>
            <a:endParaRPr lang="nl-BE" sz="2600" dirty="0"/>
          </a:p>
          <a:p>
            <a:pPr marL="800100" lvl="1" indent="-342900">
              <a:buFont typeface="Arial" panose="020B0604020202020204" pitchFamily="34" charset="0"/>
              <a:buChar char="•"/>
            </a:pPr>
            <a:r>
              <a:rPr lang="nl-BE" sz="2400" dirty="0">
                <a:sym typeface="Wingdings" panose="05000000000000000000" pitchFamily="2" charset="2"/>
              </a:rPr>
              <a:t>Ook al gebruik je het niet!</a:t>
            </a:r>
          </a:p>
          <a:p>
            <a:pPr marL="800100" lvl="1" indent="-342900">
              <a:buFont typeface="Arial" panose="020B0604020202020204" pitchFamily="34" charset="0"/>
              <a:buChar char="•"/>
            </a:pPr>
            <a:r>
              <a:rPr lang="nl-BE" sz="2400" dirty="0">
                <a:sym typeface="Wingdings" panose="05000000000000000000" pitchFamily="2" charset="2"/>
              </a:rPr>
              <a:t>Let op met aankopen op internet!</a:t>
            </a:r>
            <a:endParaRPr lang="nl-BE" sz="2600" dirty="0"/>
          </a:p>
          <a:p>
            <a:pPr marL="457200" indent="-457200">
              <a:buFont typeface="Arial" panose="020B0604020202020204" pitchFamily="34" charset="0"/>
              <a:buChar char="•"/>
            </a:pPr>
            <a:r>
              <a:rPr lang="nl-BE" sz="2600" dirty="0"/>
              <a:t>Weigeren, niet opdagen zonder geldige reden of ontwijken van een dopingcontrole</a:t>
            </a:r>
          </a:p>
          <a:p>
            <a:pPr marL="457200" indent="-457200">
              <a:buFont typeface="Arial" panose="020B0604020202020204" pitchFamily="34" charset="0"/>
              <a:buChar char="•"/>
            </a:pPr>
            <a:r>
              <a:rPr lang="nl-BE" sz="2600" dirty="0"/>
              <a:t>Fraude of poging tot fraude bij de dopingcontrole</a:t>
            </a:r>
          </a:p>
          <a:p>
            <a:pPr marL="457200" indent="-457200">
              <a:buFont typeface="Arial" panose="020B0604020202020204" pitchFamily="34" charset="0"/>
              <a:buChar char="•"/>
            </a:pPr>
            <a:r>
              <a:rPr lang="nl-BE" sz="2600" dirty="0"/>
              <a:t>Een sporter aanmoedigen tot of helpen bij dopinggebruik</a:t>
            </a:r>
          </a:p>
          <a:p>
            <a:pPr marL="457200" indent="-457200">
              <a:buFont typeface="Arial" panose="020B0604020202020204" pitchFamily="34" charset="0"/>
              <a:buChar char="•"/>
            </a:pPr>
            <a:r>
              <a:rPr lang="nl-BE" sz="2600" dirty="0"/>
              <a:t>Handel of poging tot handel </a:t>
            </a:r>
          </a:p>
          <a:p>
            <a:pPr marL="457200" indent="-457200">
              <a:buFont typeface="Arial" panose="020B0604020202020204" pitchFamily="34" charset="0"/>
              <a:buChar char="•"/>
            </a:pPr>
            <a:r>
              <a:rPr lang="nl-BE" sz="2600" dirty="0"/>
              <a:t>Drie inbreuken inzake verblijfsgegevens binnen 12 maanden</a:t>
            </a:r>
          </a:p>
          <a:p>
            <a:pPr marL="457200" indent="-457200">
              <a:buFont typeface="Arial" panose="020B0604020202020204" pitchFamily="34" charset="0"/>
              <a:buChar char="•"/>
            </a:pPr>
            <a:r>
              <a:rPr lang="nl-BE" sz="2600" dirty="0"/>
              <a:t>Samenwerken met voor dopingpraktijken veroordeelde personen</a:t>
            </a:r>
          </a:p>
          <a:p>
            <a:pPr marL="457200" indent="-457200">
              <a:buFont typeface="Arial" panose="020B0604020202020204" pitchFamily="34" charset="0"/>
              <a:buChar char="•"/>
            </a:pPr>
            <a:endParaRPr lang="nl-BE" sz="3000" dirty="0"/>
          </a:p>
        </p:txBody>
      </p:sp>
      <p:pic>
        <p:nvPicPr>
          <p:cNvPr id="5" name="Afbeelding 4">
            <a:extLst>
              <a:ext uri="{FF2B5EF4-FFF2-40B4-BE49-F238E27FC236}">
                <a16:creationId xmlns:a16="http://schemas.microsoft.com/office/drawing/2014/main" id="{538CF5D8-6CCD-176B-BC8A-9A81DFEAA0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2995502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76782" y="414271"/>
            <a:ext cx="8596668" cy="1320800"/>
          </a:xfrm>
        </p:spPr>
        <p:txBody>
          <a:bodyPr>
            <a:normAutofit fontScale="90000"/>
          </a:bodyPr>
          <a:lstStyle/>
          <a:p>
            <a:pPr algn="ctr"/>
            <a:r>
              <a:rPr lang="nl-BE" sz="3900" b="1" u="sng" dirty="0"/>
              <a:t>Taak federatie en clubs</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676782" y="1260201"/>
            <a:ext cx="9682619" cy="5139869"/>
          </a:xfrm>
          <a:prstGeom prst="rect">
            <a:avLst/>
          </a:prstGeom>
          <a:noFill/>
        </p:spPr>
        <p:txBody>
          <a:bodyPr wrap="square" rtlCol="0">
            <a:spAutoFit/>
          </a:bodyPr>
          <a:lstStyle/>
          <a:p>
            <a:r>
              <a:rPr lang="nl-BE" sz="3000" dirty="0"/>
              <a:t>! Informatie geven aan de speler</a:t>
            </a:r>
          </a:p>
          <a:p>
            <a:pPr marL="457200" indent="-457200">
              <a:buFont typeface="Arial" panose="020B0604020202020204" pitchFamily="34" charset="0"/>
              <a:buChar char="•"/>
            </a:pPr>
            <a:endParaRPr lang="nl-BE" sz="3000" dirty="0"/>
          </a:p>
          <a:p>
            <a:pPr marL="914400" lvl="1" indent="-457200">
              <a:buFont typeface="Arial" panose="020B0604020202020204" pitchFamily="34" charset="0"/>
              <a:buChar char="•"/>
            </a:pPr>
            <a:r>
              <a:rPr lang="nl-BE" sz="2400" dirty="0"/>
              <a:t>Iedereen die in georganiseerd verband sport, kan gecontroleerd worden, binnen of buiten wedstrijdverband</a:t>
            </a:r>
          </a:p>
          <a:p>
            <a:pPr marL="1257300" lvl="2" indent="-342900">
              <a:buFont typeface="Arial" panose="020B0604020202020204" pitchFamily="34" charset="0"/>
              <a:buChar char="•"/>
            </a:pPr>
            <a:r>
              <a:rPr lang="nl-BE" sz="2000" b="0" i="0" dirty="0">
                <a:solidFill>
                  <a:srgbClr val="000000"/>
                </a:solidFill>
                <a:effectLst/>
              </a:rPr>
              <a:t>controles binnen wedstrijdverband: dit zijn de controles die onmiddellijk na een wedstrijd gebeuren</a:t>
            </a:r>
            <a:r>
              <a:rPr lang="nl-BE" sz="2400" b="0" i="0" dirty="0">
                <a:solidFill>
                  <a:srgbClr val="000000"/>
                </a:solidFill>
                <a:effectLst/>
              </a:rPr>
              <a:t>.</a:t>
            </a:r>
          </a:p>
          <a:p>
            <a:pPr marL="1257300" lvl="2" indent="-342900">
              <a:buFont typeface="Arial" panose="020B0604020202020204" pitchFamily="34" charset="0"/>
              <a:buChar char="•"/>
            </a:pPr>
            <a:r>
              <a:rPr lang="nl-BE" sz="2000" b="0" i="0" dirty="0">
                <a:solidFill>
                  <a:srgbClr val="000000"/>
                </a:solidFill>
                <a:effectLst/>
              </a:rPr>
              <a:t>controles buiten wedstrijdverband: deze kunnen in theorie op elk ogenblik gebeuren (thuis, op training, in het hotel…), doch gebeuren in de praktijk tussen 6 uur ’s morgens en 11 uur ’s avonds om de rust van de sporters te respecteren.</a:t>
            </a:r>
          </a:p>
          <a:p>
            <a:pPr algn="l"/>
            <a:endParaRPr lang="nl-BE" sz="2400" dirty="0">
              <a:solidFill>
                <a:srgbClr val="000000"/>
              </a:solidFill>
            </a:endParaRPr>
          </a:p>
          <a:p>
            <a:r>
              <a:rPr lang="nl-BE" sz="2400" dirty="0">
                <a:solidFill>
                  <a:srgbClr val="000000"/>
                </a:solidFill>
              </a:rPr>
              <a:t>Bepaalde producten zijn toegelaten buiten wedstrijdverband, maar verboden binnen wedstrijdverband!</a:t>
            </a:r>
            <a:endParaRPr lang="nl-BE" sz="2400" dirty="0"/>
          </a:p>
          <a:p>
            <a:pPr algn="l"/>
            <a:endParaRPr lang="nl-BE" sz="2400" b="0" i="0" dirty="0">
              <a:solidFill>
                <a:srgbClr val="000000"/>
              </a:solidFill>
              <a:effectLst/>
            </a:endParaRPr>
          </a:p>
        </p:txBody>
      </p:sp>
      <p:pic>
        <p:nvPicPr>
          <p:cNvPr id="5" name="Afbeelding 4">
            <a:extLst>
              <a:ext uri="{FF2B5EF4-FFF2-40B4-BE49-F238E27FC236}">
                <a16:creationId xmlns:a16="http://schemas.microsoft.com/office/drawing/2014/main" id="{5F25A343-389F-DCCA-3320-B0E86111B4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468840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729790" y="266468"/>
            <a:ext cx="8596668" cy="1320800"/>
          </a:xfrm>
        </p:spPr>
        <p:txBody>
          <a:bodyPr>
            <a:normAutofit fontScale="90000"/>
          </a:bodyPr>
          <a:lstStyle/>
          <a:p>
            <a:pPr algn="ctr"/>
            <a:r>
              <a:rPr lang="nl-BE" sz="3900" b="1" u="sng" dirty="0"/>
              <a:t>Taak federatie en clubs</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0" y="1865564"/>
            <a:ext cx="11477048" cy="6863417"/>
          </a:xfrm>
          <a:prstGeom prst="rect">
            <a:avLst/>
          </a:prstGeom>
          <a:noFill/>
        </p:spPr>
        <p:txBody>
          <a:bodyPr wrap="square" rtlCol="0">
            <a:spAutoFit/>
          </a:bodyPr>
          <a:lstStyle/>
          <a:p>
            <a:pPr marL="914400" lvl="1" indent="-457200">
              <a:buFont typeface="Arial" panose="020B0604020202020204" pitchFamily="34" charset="0"/>
              <a:buChar char="•"/>
            </a:pPr>
            <a:r>
              <a:rPr lang="nl-BE" sz="2500" dirty="0"/>
              <a:t>Website raadplegen VHV: </a:t>
            </a:r>
          </a:p>
          <a:p>
            <a:pPr lvl="1"/>
            <a:r>
              <a:rPr lang="nl-BE" sz="2500" dirty="0">
                <a:solidFill>
                  <a:srgbClr val="0070C0"/>
                </a:solidFill>
                <a:hlinkClick r:id="rId3">
                  <a:extLst>
                    <a:ext uri="{A12FA001-AC4F-418D-AE19-62706E023703}">
                      <ahyp:hlinkClr xmlns:ahyp="http://schemas.microsoft.com/office/drawing/2018/hyperlinkcolor" val="tx"/>
                    </a:ext>
                  </a:extLst>
                </a:hlinkClick>
              </a:rPr>
              <a:t>ANTIDOPING | Vlaamse Handbal Vereniging</a:t>
            </a:r>
            <a:r>
              <a:rPr lang="nl-BE" sz="2500" dirty="0"/>
              <a:t> </a:t>
            </a:r>
          </a:p>
          <a:p>
            <a:pPr marL="914400" lvl="1" indent="-457200">
              <a:buFont typeface="Arial" panose="020B0604020202020204" pitchFamily="34" charset="0"/>
              <a:buChar char="•"/>
            </a:pPr>
            <a:endParaRPr lang="nl-BE" sz="2500" dirty="0"/>
          </a:p>
          <a:p>
            <a:pPr marL="914400" lvl="1" indent="-457200">
              <a:buFont typeface="Arial" panose="020B0604020202020204" pitchFamily="34" charset="0"/>
              <a:buChar char="•"/>
            </a:pPr>
            <a:r>
              <a:rPr lang="nl-BE" sz="2500" dirty="0"/>
              <a:t>Link op website club plaatsen naar VHV of </a:t>
            </a:r>
            <a:r>
              <a:rPr lang="nl-BE" sz="2500" dirty="0" err="1"/>
              <a:t>dopingvrij.vlaanderen</a:t>
            </a:r>
            <a:r>
              <a:rPr lang="nl-BE" sz="2500" dirty="0"/>
              <a:t> </a:t>
            </a:r>
          </a:p>
          <a:p>
            <a:pPr marL="914400" lvl="1" indent="-457200">
              <a:buFont typeface="Arial" panose="020B0604020202020204" pitchFamily="34" charset="0"/>
              <a:buChar char="•"/>
            </a:pPr>
            <a:endParaRPr lang="nl-BE" sz="2500" dirty="0"/>
          </a:p>
          <a:p>
            <a:pPr marL="914400" lvl="1" indent="-457200">
              <a:buFont typeface="Arial" panose="020B0604020202020204" pitchFamily="34" charset="0"/>
              <a:buChar char="•"/>
            </a:pPr>
            <a:r>
              <a:rPr lang="nl-BE" sz="2500" dirty="0"/>
              <a:t>WADA  : </a:t>
            </a:r>
            <a:r>
              <a:rPr lang="nl-BE" sz="2500" dirty="0">
                <a:solidFill>
                  <a:srgbClr val="0070C0"/>
                </a:solidFill>
                <a:hlinkClick r:id="rId4">
                  <a:extLst>
                    <a:ext uri="{A12FA001-AC4F-418D-AE19-62706E023703}">
                      <ahyp:hlinkClr xmlns:ahyp="http://schemas.microsoft.com/office/drawing/2018/hyperlinkcolor" val="tx"/>
                    </a:ext>
                  </a:extLst>
                </a:hlinkClick>
              </a:rPr>
              <a:t>www.wada-ama.org</a:t>
            </a:r>
            <a:r>
              <a:rPr lang="nl-BE" sz="2500" dirty="0">
                <a:solidFill>
                  <a:srgbClr val="0070C0"/>
                </a:solidFill>
              </a:rPr>
              <a:t> </a:t>
            </a:r>
          </a:p>
          <a:p>
            <a:pPr marL="1371600" lvl="2" indent="-457200">
              <a:buFont typeface="Arial" panose="020B0604020202020204" pitchFamily="34" charset="0"/>
              <a:buChar char="•"/>
            </a:pPr>
            <a:r>
              <a:rPr lang="nl-BE" sz="2500" dirty="0" err="1"/>
              <a:t>ADeL</a:t>
            </a:r>
            <a:r>
              <a:rPr lang="nl-BE" sz="2500" dirty="0"/>
              <a:t>  </a:t>
            </a:r>
            <a:r>
              <a:rPr lang="nl-BE" sz="2500" dirty="0">
                <a:solidFill>
                  <a:srgbClr val="0070C0"/>
                </a:solidFill>
                <a:hlinkClick r:id="rId5">
                  <a:extLst>
                    <a:ext uri="{A12FA001-AC4F-418D-AE19-62706E023703}">
                      <ahyp:hlinkClr xmlns:ahyp="http://schemas.microsoft.com/office/drawing/2018/hyperlinkcolor" val="tx"/>
                    </a:ext>
                  </a:extLst>
                </a:hlinkClick>
              </a:rPr>
              <a:t>https://adel.wada-ama.org</a:t>
            </a:r>
            <a:endParaRPr lang="nl-BE" sz="2500" dirty="0">
              <a:solidFill>
                <a:srgbClr val="0070C0"/>
              </a:solidFill>
            </a:endParaRPr>
          </a:p>
          <a:p>
            <a:pPr marL="1828800" lvl="3" indent="-457200">
              <a:buFont typeface="Arial" panose="020B0604020202020204" pitchFamily="34" charset="0"/>
              <a:buChar char="•"/>
            </a:pPr>
            <a:r>
              <a:rPr lang="nl-BE" sz="2500" dirty="0"/>
              <a:t>Info</a:t>
            </a:r>
          </a:p>
          <a:p>
            <a:pPr marL="1828800" lvl="3" indent="-457200">
              <a:buFont typeface="Arial" panose="020B0604020202020204" pitchFamily="34" charset="0"/>
              <a:buChar char="•"/>
            </a:pPr>
            <a:r>
              <a:rPr lang="nl-BE" sz="2500" dirty="0"/>
              <a:t>Brochures	</a:t>
            </a:r>
          </a:p>
          <a:p>
            <a:pPr marL="1828800" lvl="3" indent="-457200">
              <a:buFont typeface="Arial" panose="020B0604020202020204" pitchFamily="34" charset="0"/>
              <a:buChar char="•"/>
            </a:pPr>
            <a:r>
              <a:rPr lang="nl-BE" sz="2500" dirty="0" err="1"/>
              <a:t>ADeL</a:t>
            </a:r>
            <a:r>
              <a:rPr lang="nl-BE" sz="2500" dirty="0"/>
              <a:t> test</a:t>
            </a:r>
          </a:p>
          <a:p>
            <a:pPr lvl="2"/>
            <a:endParaRPr lang="nl-BE" sz="2500" dirty="0"/>
          </a:p>
          <a:p>
            <a:pPr lvl="1"/>
            <a:endParaRPr lang="nl-BE" sz="2500" dirty="0"/>
          </a:p>
          <a:p>
            <a:pPr marL="914400" lvl="1" indent="-457200">
              <a:buFont typeface="Arial" panose="020B0604020202020204" pitchFamily="34" charset="0"/>
              <a:buChar char="•"/>
            </a:pPr>
            <a:endParaRPr lang="nl-BE" sz="2500" dirty="0"/>
          </a:p>
          <a:p>
            <a:pPr marL="914400" lvl="1" indent="-457200">
              <a:buFont typeface="Arial" panose="020B0604020202020204" pitchFamily="34" charset="0"/>
              <a:buChar char="•"/>
            </a:pPr>
            <a:endParaRPr lang="nl-BE" sz="2500" dirty="0"/>
          </a:p>
          <a:p>
            <a:endParaRPr lang="nl-BE" sz="3000" dirty="0"/>
          </a:p>
          <a:p>
            <a:br>
              <a:rPr lang="nl-BE" sz="3000" dirty="0"/>
            </a:br>
            <a:endParaRPr lang="nl-BE" sz="3000" dirty="0"/>
          </a:p>
        </p:txBody>
      </p:sp>
      <p:pic>
        <p:nvPicPr>
          <p:cNvPr id="5" name="Afbeelding 4">
            <a:extLst>
              <a:ext uri="{FF2B5EF4-FFF2-40B4-BE49-F238E27FC236}">
                <a16:creationId xmlns:a16="http://schemas.microsoft.com/office/drawing/2014/main" id="{AC415F64-0FA0-1423-DF39-91BF904D5D0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359258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10521" y="239964"/>
            <a:ext cx="8596668" cy="1320800"/>
          </a:xfrm>
        </p:spPr>
        <p:txBody>
          <a:bodyPr>
            <a:normAutofit fontScale="90000"/>
          </a:bodyPr>
          <a:lstStyle/>
          <a:p>
            <a:pPr algn="ctr"/>
            <a:r>
              <a:rPr lang="nl-BE" sz="4000" b="1" dirty="0">
                <a:hlinkClick r:id="rId3"/>
              </a:rPr>
              <a:t>www.dopingvrij.vlaanderen </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610521" y="1262590"/>
            <a:ext cx="11477048" cy="3016210"/>
          </a:xfrm>
          <a:prstGeom prst="rect">
            <a:avLst/>
          </a:prstGeom>
          <a:noFill/>
        </p:spPr>
        <p:txBody>
          <a:bodyPr wrap="square" rtlCol="0">
            <a:spAutoFit/>
          </a:bodyPr>
          <a:lstStyle/>
          <a:p>
            <a:pPr marL="914400" lvl="1" indent="-457200">
              <a:buFont typeface="Arial" panose="020B0604020202020204" pitchFamily="34" charset="0"/>
              <a:buChar char="•"/>
            </a:pPr>
            <a:r>
              <a:rPr lang="nl-BE" sz="2500" dirty="0"/>
              <a:t>Geneesmiddelenchecker : </a:t>
            </a:r>
          </a:p>
          <a:p>
            <a:pPr lvl="1"/>
            <a:r>
              <a:rPr lang="nl-NL" sz="2500" dirty="0">
                <a:hlinkClick r:id="rId4"/>
              </a:rPr>
              <a:t>Bevat jouw geneesmiddel een verboden stof? Controleer het hier! | </a:t>
            </a:r>
            <a:r>
              <a:rPr lang="nl-NL" sz="2500" dirty="0" err="1">
                <a:hlinkClick r:id="rId4"/>
              </a:rPr>
              <a:t>dopingvrij.vlaanderen</a:t>
            </a:r>
            <a:endParaRPr lang="nl-BE" sz="2500" dirty="0"/>
          </a:p>
          <a:p>
            <a:pPr marL="914400" lvl="1" indent="-457200">
              <a:buFont typeface="Arial" panose="020B0604020202020204" pitchFamily="34" charset="0"/>
              <a:buChar char="•"/>
            </a:pPr>
            <a:endParaRPr lang="nl-BE" sz="2500" dirty="0"/>
          </a:p>
          <a:p>
            <a:pPr marL="457200" indent="-457200">
              <a:buFont typeface="Arial" panose="020B0604020202020204" pitchFamily="34" charset="0"/>
              <a:buChar char="•"/>
            </a:pPr>
            <a:endParaRPr lang="nl-BE" sz="3000" dirty="0"/>
          </a:p>
          <a:p>
            <a:br>
              <a:rPr lang="nl-BE" sz="3000" dirty="0"/>
            </a:br>
            <a:endParaRPr lang="nl-BE" sz="3000" dirty="0"/>
          </a:p>
        </p:txBody>
      </p:sp>
      <p:sp>
        <p:nvSpPr>
          <p:cNvPr id="5" name="Ster: 4 punten 4">
            <a:extLst>
              <a:ext uri="{FF2B5EF4-FFF2-40B4-BE49-F238E27FC236}">
                <a16:creationId xmlns:a16="http://schemas.microsoft.com/office/drawing/2014/main" id="{AD52078D-76A6-40FA-BC18-A4B495C1FC88}"/>
              </a:ext>
            </a:extLst>
          </p:cNvPr>
          <p:cNvSpPr/>
          <p:nvPr/>
        </p:nvSpPr>
        <p:spPr>
          <a:xfrm>
            <a:off x="458121" y="1233979"/>
            <a:ext cx="609600" cy="596348"/>
          </a:xfrm>
          <a:prstGeom prst="star4">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6" name="Afbeelding 5">
            <a:extLst>
              <a:ext uri="{FF2B5EF4-FFF2-40B4-BE49-F238E27FC236}">
                <a16:creationId xmlns:a16="http://schemas.microsoft.com/office/drawing/2014/main" id="{B94B27D5-1727-37A1-31DF-FB4AB86F03A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pic>
        <p:nvPicPr>
          <p:cNvPr id="7" name="Afbeelding 6">
            <a:extLst>
              <a:ext uri="{FF2B5EF4-FFF2-40B4-BE49-F238E27FC236}">
                <a16:creationId xmlns:a16="http://schemas.microsoft.com/office/drawing/2014/main" id="{20A50B24-8CC3-B3F3-6AC8-04E632B14A24}"/>
              </a:ext>
            </a:extLst>
          </p:cNvPr>
          <p:cNvPicPr>
            <a:picLocks noChangeAspect="1"/>
          </p:cNvPicPr>
          <p:nvPr/>
        </p:nvPicPr>
        <p:blipFill>
          <a:blip r:embed="rId6"/>
          <a:stretch>
            <a:fillRect/>
          </a:stretch>
        </p:blipFill>
        <p:spPr>
          <a:xfrm>
            <a:off x="2479963" y="2682592"/>
            <a:ext cx="5597235" cy="4007717"/>
          </a:xfrm>
          <a:prstGeom prst="rect">
            <a:avLst/>
          </a:prstGeom>
        </p:spPr>
      </p:pic>
    </p:spTree>
    <p:extLst>
      <p:ext uri="{BB962C8B-B14F-4D97-AF65-F5344CB8AC3E}">
        <p14:creationId xmlns:p14="http://schemas.microsoft.com/office/powerpoint/2010/main" val="4291623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withEffect">
                                  <p:stCondLst>
                                    <p:cond delay="2500"/>
                                  </p:stCondLst>
                                  <p:childTnLst>
                                    <p:animClr clrSpc="rgb" dir="cw">
                                      <p:cBhvr override="childStyle">
                                        <p:cTn id="6" dur="2250" autoRev="1" fill="remove"/>
                                        <p:tgtEl>
                                          <p:spTgt spid="5"/>
                                        </p:tgtEl>
                                        <p:attrNameLst>
                                          <p:attrName>style.color</p:attrName>
                                        </p:attrNameLst>
                                      </p:cBhvr>
                                      <p:to>
                                        <a:schemeClr val="bg1"/>
                                      </p:to>
                                    </p:animClr>
                                    <p:animClr clrSpc="rgb" dir="cw">
                                      <p:cBhvr>
                                        <p:cTn id="7" dur="2250" autoRev="1" fill="remove"/>
                                        <p:tgtEl>
                                          <p:spTgt spid="5"/>
                                        </p:tgtEl>
                                        <p:attrNameLst>
                                          <p:attrName>fillcolor</p:attrName>
                                        </p:attrNameLst>
                                      </p:cBhvr>
                                      <p:to>
                                        <a:schemeClr val="bg1"/>
                                      </p:to>
                                    </p:animClr>
                                    <p:set>
                                      <p:cBhvr>
                                        <p:cTn id="8" dur="2250" autoRev="1" fill="remove"/>
                                        <p:tgtEl>
                                          <p:spTgt spid="5"/>
                                        </p:tgtEl>
                                        <p:attrNameLst>
                                          <p:attrName>fill.type</p:attrName>
                                        </p:attrNameLst>
                                      </p:cBhvr>
                                      <p:to>
                                        <p:strVal val="solid"/>
                                      </p:to>
                                    </p:set>
                                    <p:set>
                                      <p:cBhvr>
                                        <p:cTn id="9" dur="2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90034" y="403139"/>
            <a:ext cx="8596668" cy="1320800"/>
          </a:xfrm>
        </p:spPr>
        <p:txBody>
          <a:bodyPr>
            <a:normAutofit fontScale="90000"/>
          </a:bodyPr>
          <a:lstStyle/>
          <a:p>
            <a:pPr algn="ctr"/>
            <a:r>
              <a:rPr lang="nl-BE" sz="3900" b="1" u="sng" dirty="0"/>
              <a:t>Voorbeelden</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578415" y="1108723"/>
            <a:ext cx="9682619" cy="553998"/>
          </a:xfrm>
          <a:prstGeom prst="rect">
            <a:avLst/>
          </a:prstGeom>
          <a:noFill/>
        </p:spPr>
        <p:txBody>
          <a:bodyPr wrap="square" rtlCol="0">
            <a:spAutoFit/>
          </a:bodyPr>
          <a:lstStyle/>
          <a:p>
            <a:endParaRPr lang="nl-BE" sz="3000" dirty="0"/>
          </a:p>
        </p:txBody>
      </p:sp>
      <p:pic>
        <p:nvPicPr>
          <p:cNvPr id="6" name="Afbeelding 5">
            <a:extLst>
              <a:ext uri="{FF2B5EF4-FFF2-40B4-BE49-F238E27FC236}">
                <a16:creationId xmlns:a16="http://schemas.microsoft.com/office/drawing/2014/main" id="{9885E01F-2AF7-5671-FE90-869676AB59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pic>
        <p:nvPicPr>
          <p:cNvPr id="10" name="Afbeelding 9">
            <a:extLst>
              <a:ext uri="{FF2B5EF4-FFF2-40B4-BE49-F238E27FC236}">
                <a16:creationId xmlns:a16="http://schemas.microsoft.com/office/drawing/2014/main" id="{F3B65D98-BA7D-FDD6-82D7-9A48C0236BA2}"/>
              </a:ext>
            </a:extLst>
          </p:cNvPr>
          <p:cNvPicPr>
            <a:picLocks noChangeAspect="1"/>
          </p:cNvPicPr>
          <p:nvPr/>
        </p:nvPicPr>
        <p:blipFill>
          <a:blip r:embed="rId4"/>
          <a:stretch>
            <a:fillRect/>
          </a:stretch>
        </p:blipFill>
        <p:spPr>
          <a:xfrm>
            <a:off x="6096000" y="2314426"/>
            <a:ext cx="3289617" cy="1114574"/>
          </a:xfrm>
          <a:prstGeom prst="rect">
            <a:avLst/>
          </a:prstGeom>
        </p:spPr>
      </p:pic>
      <p:pic>
        <p:nvPicPr>
          <p:cNvPr id="12" name="Afbeelding 11">
            <a:extLst>
              <a:ext uri="{FF2B5EF4-FFF2-40B4-BE49-F238E27FC236}">
                <a16:creationId xmlns:a16="http://schemas.microsoft.com/office/drawing/2014/main" id="{95818958-8CEC-A480-B99A-BFBB3427CE38}"/>
              </a:ext>
            </a:extLst>
          </p:cNvPr>
          <p:cNvPicPr>
            <a:picLocks noChangeAspect="1"/>
          </p:cNvPicPr>
          <p:nvPr/>
        </p:nvPicPr>
        <p:blipFill>
          <a:blip r:embed="rId5"/>
          <a:stretch>
            <a:fillRect/>
          </a:stretch>
        </p:blipFill>
        <p:spPr>
          <a:xfrm>
            <a:off x="4738595" y="4199842"/>
            <a:ext cx="5583231" cy="2524195"/>
          </a:xfrm>
          <a:prstGeom prst="rect">
            <a:avLst/>
          </a:prstGeom>
        </p:spPr>
      </p:pic>
      <p:pic>
        <p:nvPicPr>
          <p:cNvPr id="14" name="Afbeelding 13">
            <a:extLst>
              <a:ext uri="{FF2B5EF4-FFF2-40B4-BE49-F238E27FC236}">
                <a16:creationId xmlns:a16="http://schemas.microsoft.com/office/drawing/2014/main" id="{6C262AA9-53C4-0E3A-DEF0-C72B83077F39}"/>
              </a:ext>
            </a:extLst>
          </p:cNvPr>
          <p:cNvPicPr>
            <a:picLocks noChangeAspect="1"/>
          </p:cNvPicPr>
          <p:nvPr/>
        </p:nvPicPr>
        <p:blipFill>
          <a:blip r:embed="rId6"/>
          <a:stretch>
            <a:fillRect/>
          </a:stretch>
        </p:blipFill>
        <p:spPr>
          <a:xfrm>
            <a:off x="393460" y="1215712"/>
            <a:ext cx="4345135" cy="2984130"/>
          </a:xfrm>
          <a:prstGeom prst="rect">
            <a:avLst/>
          </a:prstGeom>
        </p:spPr>
      </p:pic>
      <p:pic>
        <p:nvPicPr>
          <p:cNvPr id="16" name="Afbeelding 15">
            <a:extLst>
              <a:ext uri="{FF2B5EF4-FFF2-40B4-BE49-F238E27FC236}">
                <a16:creationId xmlns:a16="http://schemas.microsoft.com/office/drawing/2014/main" id="{A6E6F737-4389-0C81-5CBD-51673FA49362}"/>
              </a:ext>
            </a:extLst>
          </p:cNvPr>
          <p:cNvPicPr>
            <a:picLocks noChangeAspect="1"/>
          </p:cNvPicPr>
          <p:nvPr/>
        </p:nvPicPr>
        <p:blipFill>
          <a:blip r:embed="rId7"/>
          <a:stretch>
            <a:fillRect/>
          </a:stretch>
        </p:blipFill>
        <p:spPr>
          <a:xfrm>
            <a:off x="690034" y="4767182"/>
            <a:ext cx="3654071" cy="1389514"/>
          </a:xfrm>
          <a:prstGeom prst="rect">
            <a:avLst/>
          </a:prstGeom>
        </p:spPr>
      </p:pic>
    </p:spTree>
    <p:extLst>
      <p:ext uri="{BB962C8B-B14F-4D97-AF65-F5344CB8AC3E}">
        <p14:creationId xmlns:p14="http://schemas.microsoft.com/office/powerpoint/2010/main" val="215345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453CA-0D33-5F15-256A-B19E122764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6F91BF-A8B5-7466-20E7-C61E5CED61DD}"/>
              </a:ext>
            </a:extLst>
          </p:cNvPr>
          <p:cNvSpPr>
            <a:spLocks noGrp="1"/>
          </p:cNvSpPr>
          <p:nvPr>
            <p:ph type="title"/>
          </p:nvPr>
        </p:nvSpPr>
        <p:spPr>
          <a:xfrm>
            <a:off x="610521" y="239964"/>
            <a:ext cx="8596668" cy="1320800"/>
          </a:xfrm>
        </p:spPr>
        <p:txBody>
          <a:bodyPr>
            <a:normAutofit fontScale="90000"/>
          </a:bodyPr>
          <a:lstStyle/>
          <a:p>
            <a:pPr algn="ctr"/>
            <a:r>
              <a:rPr lang="nl-BE" sz="4000" b="1" dirty="0">
                <a:hlinkClick r:id="rId3"/>
              </a:rPr>
              <a:t>www.dopingvrij.vlaanderen </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B6F52A3C-2349-6782-3DF0-D6F13526C8E5}"/>
              </a:ext>
            </a:extLst>
          </p:cNvPr>
          <p:cNvSpPr txBox="1"/>
          <p:nvPr/>
        </p:nvSpPr>
        <p:spPr>
          <a:xfrm>
            <a:off x="319602" y="1228665"/>
            <a:ext cx="9682619" cy="1246495"/>
          </a:xfrm>
          <a:prstGeom prst="rect">
            <a:avLst/>
          </a:prstGeom>
          <a:noFill/>
        </p:spPr>
        <p:txBody>
          <a:bodyPr wrap="square" rtlCol="0">
            <a:spAutoFit/>
          </a:bodyPr>
          <a:lstStyle/>
          <a:p>
            <a:pPr marL="914400" lvl="1" indent="-457200">
              <a:buFont typeface="Arial" panose="020B0604020202020204" pitchFamily="34" charset="0"/>
              <a:buChar char="•"/>
            </a:pPr>
            <a:r>
              <a:rPr lang="nl-BE" sz="2500" dirty="0"/>
              <a:t>Lijst met verboden stoffen en doping praktijken : </a:t>
            </a:r>
            <a:r>
              <a:rPr lang="nl-NL" sz="2500" dirty="0">
                <a:hlinkClick r:id="rId4"/>
              </a:rPr>
              <a:t>Wat staat er op de WADA-dopinglijst? | </a:t>
            </a:r>
            <a:r>
              <a:rPr lang="nl-NL" sz="2500" dirty="0" err="1">
                <a:hlinkClick r:id="rId4"/>
              </a:rPr>
              <a:t>dopingvrij.vlaanderen</a:t>
            </a:r>
            <a:endParaRPr lang="nl-BE" sz="2500" dirty="0"/>
          </a:p>
          <a:p>
            <a:pPr marL="914400" lvl="1" indent="-457200">
              <a:buFont typeface="Arial" panose="020B0604020202020204" pitchFamily="34" charset="0"/>
              <a:buChar char="•"/>
            </a:pPr>
            <a:endParaRPr lang="nl-BE" sz="2500" dirty="0"/>
          </a:p>
        </p:txBody>
      </p:sp>
      <p:pic>
        <p:nvPicPr>
          <p:cNvPr id="6" name="Afbeelding 5">
            <a:extLst>
              <a:ext uri="{FF2B5EF4-FFF2-40B4-BE49-F238E27FC236}">
                <a16:creationId xmlns:a16="http://schemas.microsoft.com/office/drawing/2014/main" id="{DADFA911-89AA-ABB4-20C9-59E9ECAB2A0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pic>
        <p:nvPicPr>
          <p:cNvPr id="7" name="Afbeelding 6">
            <a:extLst>
              <a:ext uri="{FF2B5EF4-FFF2-40B4-BE49-F238E27FC236}">
                <a16:creationId xmlns:a16="http://schemas.microsoft.com/office/drawing/2014/main" id="{6CE001B1-D6A1-1F35-0B55-350A09220F1F}"/>
              </a:ext>
            </a:extLst>
          </p:cNvPr>
          <p:cNvPicPr>
            <a:picLocks noChangeAspect="1"/>
          </p:cNvPicPr>
          <p:nvPr/>
        </p:nvPicPr>
        <p:blipFill>
          <a:blip r:embed="rId6"/>
          <a:stretch>
            <a:fillRect/>
          </a:stretch>
        </p:blipFill>
        <p:spPr>
          <a:xfrm>
            <a:off x="2798617" y="2286098"/>
            <a:ext cx="4098145" cy="4226944"/>
          </a:xfrm>
          <a:prstGeom prst="rect">
            <a:avLst/>
          </a:prstGeom>
        </p:spPr>
      </p:pic>
    </p:spTree>
    <p:extLst>
      <p:ext uri="{BB962C8B-B14F-4D97-AF65-F5344CB8AC3E}">
        <p14:creationId xmlns:p14="http://schemas.microsoft.com/office/powerpoint/2010/main" val="3657833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D1068-DDAB-47B9-8FFD-735D57EB22E7}"/>
              </a:ext>
            </a:extLst>
          </p:cNvPr>
          <p:cNvSpPr>
            <a:spLocks noGrp="1"/>
          </p:cNvSpPr>
          <p:nvPr>
            <p:ph type="title"/>
          </p:nvPr>
        </p:nvSpPr>
        <p:spPr>
          <a:xfrm>
            <a:off x="610521" y="239964"/>
            <a:ext cx="8596668" cy="1320800"/>
          </a:xfrm>
        </p:spPr>
        <p:txBody>
          <a:bodyPr>
            <a:normAutofit fontScale="90000"/>
          </a:bodyPr>
          <a:lstStyle/>
          <a:p>
            <a:pPr algn="ctr"/>
            <a:r>
              <a:rPr lang="nl-BE" sz="4000" b="1" dirty="0">
                <a:hlinkClick r:id="rId3"/>
              </a:rPr>
              <a:t>www.dopinglijn.be</a:t>
            </a:r>
            <a:r>
              <a:rPr lang="nl-BE" sz="4000" b="1" dirty="0"/>
              <a:t> </a:t>
            </a:r>
            <a:br>
              <a:rPr lang="nl-BE" sz="4000" dirty="0"/>
            </a:br>
            <a:br>
              <a:rPr lang="nl-BE" sz="4000" dirty="0">
                <a:solidFill>
                  <a:schemeClr val="tx1"/>
                </a:solidFill>
              </a:rPr>
            </a:br>
            <a:br>
              <a:rPr lang="nl-BE" dirty="0">
                <a:solidFill>
                  <a:schemeClr val="tx1"/>
                </a:solidFill>
              </a:rPr>
            </a:br>
            <a:endParaRPr lang="nl-BE" sz="7200" dirty="0"/>
          </a:p>
        </p:txBody>
      </p:sp>
      <p:sp>
        <p:nvSpPr>
          <p:cNvPr id="3" name="Tekstvak 2">
            <a:extLst>
              <a:ext uri="{FF2B5EF4-FFF2-40B4-BE49-F238E27FC236}">
                <a16:creationId xmlns:a16="http://schemas.microsoft.com/office/drawing/2014/main" id="{3FF990B5-E2AB-4BAA-B94B-D43DF77069E6}"/>
              </a:ext>
            </a:extLst>
          </p:cNvPr>
          <p:cNvSpPr txBox="1"/>
          <p:nvPr/>
        </p:nvSpPr>
        <p:spPr>
          <a:xfrm>
            <a:off x="388875" y="1560764"/>
            <a:ext cx="9682619" cy="5570756"/>
          </a:xfrm>
          <a:prstGeom prst="rect">
            <a:avLst/>
          </a:prstGeom>
          <a:noFill/>
        </p:spPr>
        <p:txBody>
          <a:bodyPr wrap="square" rtlCol="0">
            <a:spAutoFit/>
          </a:bodyPr>
          <a:lstStyle/>
          <a:p>
            <a:pPr lvl="1"/>
            <a:r>
              <a:rPr lang="nl-BE" sz="2500" dirty="0"/>
              <a:t>Belangrijk te onthouden !</a:t>
            </a:r>
          </a:p>
          <a:p>
            <a:pPr marL="914400" lvl="1" indent="-457200">
              <a:buFont typeface="Arial" panose="020B0604020202020204" pitchFamily="34" charset="0"/>
              <a:buChar char="•"/>
            </a:pPr>
            <a:endParaRPr lang="nl-BE" sz="2500" dirty="0"/>
          </a:p>
          <a:p>
            <a:pPr marL="914400" lvl="1" indent="-457200">
              <a:buFont typeface="Arial" panose="020B0604020202020204" pitchFamily="34" charset="0"/>
              <a:buChar char="•"/>
            </a:pPr>
            <a:r>
              <a:rPr lang="nl-BE" sz="2400" dirty="0"/>
              <a:t>Steeds melden aan dokter dat je sporter bent en kunt gecontroleerd worden zodat hij medicatie kan checken!</a:t>
            </a:r>
          </a:p>
          <a:p>
            <a:pPr marL="914400" lvl="1" indent="-457200">
              <a:buFont typeface="Arial" panose="020B0604020202020204" pitchFamily="34" charset="0"/>
              <a:buChar char="•"/>
            </a:pPr>
            <a:r>
              <a:rPr lang="nl-BE" sz="2400" dirty="0"/>
              <a:t>Opletten voor onbewust gebruik ! Daarom medicatie checken en opletten met </a:t>
            </a:r>
            <a:r>
              <a:rPr lang="nl-BE" sz="2400" dirty="0" err="1"/>
              <a:t>voedingssuplementen</a:t>
            </a:r>
            <a:r>
              <a:rPr lang="nl-BE" sz="2400" dirty="0"/>
              <a:t> </a:t>
            </a:r>
          </a:p>
          <a:p>
            <a:pPr marL="914400" lvl="1" indent="-457200">
              <a:buFont typeface="Arial" panose="020B0604020202020204" pitchFamily="34" charset="0"/>
              <a:buChar char="•"/>
            </a:pPr>
            <a:r>
              <a:rPr lang="nl-BE" sz="2400" dirty="0"/>
              <a:t>Bij dopingcontrole altijd vermelden welke geneesmiddelen je neemt (ook als ze toegelaten zijn)</a:t>
            </a:r>
          </a:p>
          <a:p>
            <a:pPr marL="914400" lvl="1" indent="-457200">
              <a:buFont typeface="Arial" panose="020B0604020202020204" pitchFamily="34" charset="0"/>
              <a:buChar char="•"/>
            </a:pPr>
            <a:r>
              <a:rPr lang="nl-BE" sz="2400" dirty="0"/>
              <a:t>Altijd medisch attest van dokter bij geneesmiddel met verboden stof</a:t>
            </a:r>
          </a:p>
          <a:p>
            <a:pPr lvl="1"/>
            <a:r>
              <a:rPr lang="nl-BE" sz="2400" dirty="0">
                <a:sym typeface="Wingdings" panose="05000000000000000000" pitchFamily="2" charset="2"/>
              </a:rPr>
              <a:t>  Indien nodig </a:t>
            </a:r>
            <a:r>
              <a:rPr lang="nl-BE" sz="2400" dirty="0"/>
              <a:t>Toestemming Therapeutische Noodzaak = TTN</a:t>
            </a:r>
          </a:p>
          <a:p>
            <a:pPr marL="457200" indent="-457200">
              <a:buFont typeface="Arial" panose="020B0604020202020204" pitchFamily="34" charset="0"/>
              <a:buChar char="•"/>
            </a:pPr>
            <a:endParaRPr lang="nl-BE" sz="3000" dirty="0"/>
          </a:p>
          <a:p>
            <a:br>
              <a:rPr lang="nl-BE" sz="3000" dirty="0"/>
            </a:br>
            <a:endParaRPr lang="nl-BE" sz="3000" dirty="0"/>
          </a:p>
        </p:txBody>
      </p:sp>
      <p:sp>
        <p:nvSpPr>
          <p:cNvPr id="5" name="Ster: 4 punten 4">
            <a:extLst>
              <a:ext uri="{FF2B5EF4-FFF2-40B4-BE49-F238E27FC236}">
                <a16:creationId xmlns:a16="http://schemas.microsoft.com/office/drawing/2014/main" id="{AD52078D-76A6-40FA-BC18-A4B495C1FC88}"/>
              </a:ext>
            </a:extLst>
          </p:cNvPr>
          <p:cNvSpPr/>
          <p:nvPr/>
        </p:nvSpPr>
        <p:spPr>
          <a:xfrm>
            <a:off x="4908855" y="1560764"/>
            <a:ext cx="609600" cy="596348"/>
          </a:xfrm>
          <a:prstGeom prst="star4">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6" name="Afbeelding 5">
            <a:extLst>
              <a:ext uri="{FF2B5EF4-FFF2-40B4-BE49-F238E27FC236}">
                <a16:creationId xmlns:a16="http://schemas.microsoft.com/office/drawing/2014/main" id="{B94B27D5-1727-37A1-31DF-FB4AB86F03A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9513" y="5414274"/>
            <a:ext cx="1181101" cy="1224721"/>
          </a:xfrm>
          <a:prstGeom prst="rect">
            <a:avLst/>
          </a:prstGeom>
        </p:spPr>
      </p:pic>
    </p:spTree>
    <p:extLst>
      <p:ext uri="{BB962C8B-B14F-4D97-AF65-F5344CB8AC3E}">
        <p14:creationId xmlns:p14="http://schemas.microsoft.com/office/powerpoint/2010/main" val="305560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withEffect">
                                  <p:stCondLst>
                                    <p:cond delay="2500"/>
                                  </p:stCondLst>
                                  <p:childTnLst>
                                    <p:animClr clrSpc="rgb" dir="cw">
                                      <p:cBhvr override="childStyle">
                                        <p:cTn id="6" dur="2250" autoRev="1" fill="remove"/>
                                        <p:tgtEl>
                                          <p:spTgt spid="5"/>
                                        </p:tgtEl>
                                        <p:attrNameLst>
                                          <p:attrName>style.color</p:attrName>
                                        </p:attrNameLst>
                                      </p:cBhvr>
                                      <p:to>
                                        <a:schemeClr val="bg1"/>
                                      </p:to>
                                    </p:animClr>
                                    <p:animClr clrSpc="rgb" dir="cw">
                                      <p:cBhvr>
                                        <p:cTn id="7" dur="2250" autoRev="1" fill="remove"/>
                                        <p:tgtEl>
                                          <p:spTgt spid="5"/>
                                        </p:tgtEl>
                                        <p:attrNameLst>
                                          <p:attrName>fillcolor</p:attrName>
                                        </p:attrNameLst>
                                      </p:cBhvr>
                                      <p:to>
                                        <a:schemeClr val="bg1"/>
                                      </p:to>
                                    </p:animClr>
                                    <p:set>
                                      <p:cBhvr>
                                        <p:cTn id="8" dur="2250" autoRev="1" fill="remove"/>
                                        <p:tgtEl>
                                          <p:spTgt spid="5"/>
                                        </p:tgtEl>
                                        <p:attrNameLst>
                                          <p:attrName>fill.type</p:attrName>
                                        </p:attrNameLst>
                                      </p:cBhvr>
                                      <p:to>
                                        <p:strVal val="solid"/>
                                      </p:to>
                                    </p:set>
                                    <p:set>
                                      <p:cBhvr>
                                        <p:cTn id="9" dur="2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C0E9217BE7FF249B3E685FFC866EDDF" ma:contentTypeVersion="19" ma:contentTypeDescription="Een nieuw document maken." ma:contentTypeScope="" ma:versionID="64594b49d0d55660242591756d21870c">
  <xsd:schema xmlns:xsd="http://www.w3.org/2001/XMLSchema" xmlns:xs="http://www.w3.org/2001/XMLSchema" xmlns:p="http://schemas.microsoft.com/office/2006/metadata/properties" xmlns:ns2="4951b68c-3f37-43f6-b9b1-051e5d277f4d" xmlns:ns3="15bf8341-14ba-437c-a659-0e3d7dba9128" targetNamespace="http://schemas.microsoft.com/office/2006/metadata/properties" ma:root="true" ma:fieldsID="a8db2473b7a8406b8b5fe439f60cc30e" ns2:_="" ns3:_="">
    <xsd:import namespace="4951b68c-3f37-43f6-b9b1-051e5d277f4d"/>
    <xsd:import namespace="15bf8341-14ba-437c-a659-0e3d7dba912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51b68c-3f37-43f6-b9b1-051e5d277f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6011d893-1b8f-4218-8d5b-be4dd9553fe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5bf8341-14ba-437c-a659-0e3d7dba9128"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dba048c4-47d3-499a-9f7e-088f97fdc0ba}" ma:internalName="TaxCatchAll" ma:showField="CatchAllData" ma:web="15bf8341-14ba-437c-a659-0e3d7dba912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5bf8341-14ba-437c-a659-0e3d7dba9128" xsi:nil="true"/>
    <lcf76f155ced4ddcb4097134ff3c332f xmlns="4951b68c-3f37-43f6-b9b1-051e5d277f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658682F-4CA6-4B9F-B59B-E427C55CB5AC}">
  <ds:schemaRefs>
    <ds:schemaRef ds:uri="http://schemas.microsoft.com/sharepoint/v3/contenttype/forms"/>
  </ds:schemaRefs>
</ds:datastoreItem>
</file>

<file path=customXml/itemProps2.xml><?xml version="1.0" encoding="utf-8"?>
<ds:datastoreItem xmlns:ds="http://schemas.openxmlformats.org/officeDocument/2006/customXml" ds:itemID="{42F5CB55-FE8B-4A30-A667-94FB4C09B6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51b68c-3f37-43f6-b9b1-051e5d277f4d"/>
    <ds:schemaRef ds:uri="15bf8341-14ba-437c-a659-0e3d7dba91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6FF4CFC-315C-40CA-99E3-93DF301FF7C8}">
  <ds:schemaRefs>
    <ds:schemaRef ds:uri="http://schemas.microsoft.com/office/2006/metadata/properties"/>
    <ds:schemaRef ds:uri="http://schemas.microsoft.com/office/infopath/2007/PartnerControls"/>
    <ds:schemaRef ds:uri="15bf8341-14ba-437c-a659-0e3d7dba9128"/>
    <ds:schemaRef ds:uri="4951b68c-3f37-43f6-b9b1-051e5d277f4d"/>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1758</Words>
  <Application>Microsoft Office PowerPoint</Application>
  <PresentationFormat>Breedbeeld</PresentationFormat>
  <Paragraphs>179</Paragraphs>
  <Slides>12</Slides>
  <Notes>12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Arial</vt:lpstr>
      <vt:lpstr>Calibri</vt:lpstr>
      <vt:lpstr>Trebuchet MS</vt:lpstr>
      <vt:lpstr>Wingdings</vt:lpstr>
      <vt:lpstr>Wingdings 3</vt:lpstr>
      <vt:lpstr>Facet</vt:lpstr>
      <vt:lpstr>Doping</vt:lpstr>
      <vt:lpstr>Wat is doping?   </vt:lpstr>
      <vt:lpstr>Wat is doping?   </vt:lpstr>
      <vt:lpstr>Taak federatie en clubs   </vt:lpstr>
      <vt:lpstr>Taak federatie en clubs   </vt:lpstr>
      <vt:lpstr>www.dopingvrij.vlaanderen    </vt:lpstr>
      <vt:lpstr>Voorbeelden   </vt:lpstr>
      <vt:lpstr>www.dopingvrij.vlaanderen    </vt:lpstr>
      <vt:lpstr>www.dopinglijn.be    </vt:lpstr>
      <vt:lpstr>Toestemming Therapeutische Noodzaak</vt:lpstr>
      <vt:lpstr>Toestemming Therapeutische Noodzaak</vt:lpstr>
      <vt:lpstr>OPGELET!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dc:title>
  <dc:creator>Laurens Van Geneugden</dc:creator>
  <cp:lastModifiedBy>Linde Panis</cp:lastModifiedBy>
  <cp:revision>119</cp:revision>
  <cp:lastPrinted>2016-06-10T14:46:10Z</cp:lastPrinted>
  <dcterms:created xsi:type="dcterms:W3CDTF">2016-04-28T14:04:46Z</dcterms:created>
  <dcterms:modified xsi:type="dcterms:W3CDTF">2025-06-16T19:40:08Z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0x010100CC0E9217BE7FF249B3E685FFC866EDDF</vt:lpwstr>
  </property>
  <property fmtid="{D5CDD505-2E9C-101B-9397-08002B2CF9AE}" pid="3" name="MediaServiceImageTags">
    <vt:lpwstr/>
  </property>
</Properties>
</file>